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Telegraf Bold" charset="1" panose="00000800000000000000"/>
      <p:regular r:id="rId10"/>
    </p:embeddedFont>
    <p:embeddedFont>
      <p:font typeface="Telegraf Bold Bold" charset="1" panose="00000A0000000000000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18" Target="slides/slide7.xml" Type="http://schemas.openxmlformats.org/officeDocument/2006/relationships/slide"/><Relationship Id="rId19" Target="slides/slide8.xml" Type="http://schemas.openxmlformats.org/officeDocument/2006/relationships/slide"/><Relationship Id="rId2" Target="presProps.xml" Type="http://schemas.openxmlformats.org/officeDocument/2006/relationships/presProps"/><Relationship Id="rId20" Target="slides/slide9.xml" Type="http://schemas.openxmlformats.org/officeDocument/2006/relationships/slide"/><Relationship Id="rId21" Target="slides/slide10.xml" Type="http://schemas.openxmlformats.org/officeDocument/2006/relationships/slide"/><Relationship Id="rId22" Target="slides/slide11.xml" Type="http://schemas.openxmlformats.org/officeDocument/2006/relationships/slide"/><Relationship Id="rId23" Target="slides/slide12.xml" Type="http://schemas.openxmlformats.org/officeDocument/2006/relationships/slide"/><Relationship Id="rId24" Target="slides/slide13.xml" Type="http://schemas.openxmlformats.org/officeDocument/2006/relationships/slide"/><Relationship Id="rId25" Target="slides/slide14.xml" Type="http://schemas.openxmlformats.org/officeDocument/2006/relationships/slide"/><Relationship Id="rId26" Target="slides/slide15.xml" Type="http://schemas.openxmlformats.org/officeDocument/2006/relationships/slide"/><Relationship Id="rId27" Target="slides/slide16.xml" Type="http://schemas.openxmlformats.org/officeDocument/2006/relationships/slide"/><Relationship Id="rId28" Target="slides/slide17.xml" Type="http://schemas.openxmlformats.org/officeDocument/2006/relationships/slide"/><Relationship Id="rId29" Target="slides/slide18.xml" Type="http://schemas.openxmlformats.org/officeDocument/2006/relationships/slide"/><Relationship Id="rId3" Target="viewProps.xml" Type="http://schemas.openxmlformats.org/officeDocument/2006/relationships/viewProps"/><Relationship Id="rId30" Target="slides/slide19.xml" Type="http://schemas.openxmlformats.org/officeDocument/2006/relationships/slide"/><Relationship Id="rId31" Target="slides/slide20.xml" Type="http://schemas.openxmlformats.org/officeDocument/2006/relationships/slide"/><Relationship Id="rId32" Target="slides/slide21.xml" Type="http://schemas.openxmlformats.org/officeDocument/2006/relationships/slide"/><Relationship Id="rId33" Target="slides/slide22.xml" Type="http://schemas.openxmlformats.org/officeDocument/2006/relationships/slide"/><Relationship Id="rId34" Target="slides/slide2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3.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8.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9.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40.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41.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42.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4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2013146" y="3368396"/>
            <a:ext cx="6083692" cy="7604615"/>
          </a:xfrm>
          <a:custGeom>
            <a:avLst/>
            <a:gdLst/>
            <a:ahLst/>
            <a:cxnLst/>
            <a:rect r="r" b="b" t="t" l="l"/>
            <a:pathLst>
              <a:path h="7604615" w="6083692">
                <a:moveTo>
                  <a:pt x="0" y="0"/>
                </a:moveTo>
                <a:lnTo>
                  <a:pt x="6083692" y="0"/>
                </a:lnTo>
                <a:lnTo>
                  <a:pt x="6083692" y="7604616"/>
                </a:lnTo>
                <a:lnTo>
                  <a:pt x="0" y="7604616"/>
                </a:lnTo>
                <a:lnTo>
                  <a:pt x="0" y="0"/>
                </a:lnTo>
                <a:close/>
              </a:path>
            </a:pathLst>
          </a:custGeom>
          <a:blipFill>
            <a:blip r:embed="rId2">
              <a:alphaModFix amt="15000"/>
              <a:extLst>
                <a:ext uri="{96DAC541-7B7A-43D3-8B79-37D633B846F1}">
                  <asvg:svgBlip xmlns:asvg="http://schemas.microsoft.com/office/drawing/2016/SVG/main" r:embed="rId3"/>
                </a:ext>
              </a:extLst>
            </a:blip>
            <a:stretch>
              <a:fillRect l="-24999" t="0" r="0" b="0"/>
            </a:stretch>
          </a:blipFill>
        </p:spPr>
      </p:sp>
      <p:sp>
        <p:nvSpPr>
          <p:cNvPr name="Freeform 3" id="3"/>
          <p:cNvSpPr/>
          <p:nvPr/>
        </p:nvSpPr>
        <p:spPr>
          <a:xfrm flipH="false" flipV="false" rot="0">
            <a:off x="2059511" y="8656576"/>
            <a:ext cx="7084489" cy="167452"/>
          </a:xfrm>
          <a:custGeom>
            <a:avLst/>
            <a:gdLst/>
            <a:ahLst/>
            <a:cxnLst/>
            <a:rect r="r" b="b" t="t" l="l"/>
            <a:pathLst>
              <a:path h="167452" w="7084489">
                <a:moveTo>
                  <a:pt x="0" y="0"/>
                </a:moveTo>
                <a:lnTo>
                  <a:pt x="7084489" y="0"/>
                </a:lnTo>
                <a:lnTo>
                  <a:pt x="7084489" y="167452"/>
                </a:lnTo>
                <a:lnTo>
                  <a:pt x="0" y="1674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042672" y="-1973703"/>
            <a:ext cx="7604615" cy="4277596"/>
          </a:xfrm>
          <a:custGeom>
            <a:avLst/>
            <a:gdLst/>
            <a:ahLst/>
            <a:cxnLst/>
            <a:rect r="r" b="b" t="t" l="l"/>
            <a:pathLst>
              <a:path h="4277596" w="7604615">
                <a:moveTo>
                  <a:pt x="0" y="0"/>
                </a:moveTo>
                <a:lnTo>
                  <a:pt x="7604615" y="0"/>
                </a:lnTo>
                <a:lnTo>
                  <a:pt x="7604615" y="4277596"/>
                </a:lnTo>
                <a:lnTo>
                  <a:pt x="0" y="4277596"/>
                </a:lnTo>
                <a:lnTo>
                  <a:pt x="0" y="0"/>
                </a:lnTo>
                <a:close/>
              </a:path>
            </a:pathLst>
          </a:custGeom>
          <a:blipFill>
            <a:blip r:embed="rId2">
              <a:alphaModFix amt="15000"/>
              <a:extLst>
                <a:ext uri="{96DAC541-7B7A-43D3-8B79-37D633B846F1}">
                  <asvg:svgBlip xmlns:asvg="http://schemas.microsoft.com/office/drawing/2016/SVG/main" r:embed="rId3"/>
                </a:ext>
              </a:extLst>
            </a:blip>
            <a:stretch>
              <a:fillRect l="0" t="-64616" r="0" b="-13160"/>
            </a:stretch>
          </a:blipFill>
        </p:spPr>
      </p:sp>
      <p:sp>
        <p:nvSpPr>
          <p:cNvPr name="Freeform 5" id="5"/>
          <p:cNvSpPr/>
          <p:nvPr/>
        </p:nvSpPr>
        <p:spPr>
          <a:xfrm flipH="false" flipV="false" rot="-5400000">
            <a:off x="7322818" y="-657896"/>
            <a:ext cx="2180089" cy="1193103"/>
          </a:xfrm>
          <a:custGeom>
            <a:avLst/>
            <a:gdLst/>
            <a:ahLst/>
            <a:cxnLst/>
            <a:rect r="r" b="b" t="t" l="l"/>
            <a:pathLst>
              <a:path h="1193103" w="2180089">
                <a:moveTo>
                  <a:pt x="0" y="0"/>
                </a:moveTo>
                <a:lnTo>
                  <a:pt x="2180090" y="0"/>
                </a:lnTo>
                <a:lnTo>
                  <a:pt x="2180090" y="1193103"/>
                </a:lnTo>
                <a:lnTo>
                  <a:pt x="0" y="11931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5400000">
            <a:off x="12754935" y="9755671"/>
            <a:ext cx="2180089" cy="1193103"/>
          </a:xfrm>
          <a:custGeom>
            <a:avLst/>
            <a:gdLst/>
            <a:ahLst/>
            <a:cxnLst/>
            <a:rect r="r" b="b" t="t" l="l"/>
            <a:pathLst>
              <a:path h="1193103" w="2180089">
                <a:moveTo>
                  <a:pt x="0" y="0"/>
                </a:moveTo>
                <a:lnTo>
                  <a:pt x="2180089" y="0"/>
                </a:lnTo>
                <a:lnTo>
                  <a:pt x="2180089" y="1193103"/>
                </a:lnTo>
                <a:lnTo>
                  <a:pt x="0" y="11931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840385" y="5752795"/>
            <a:ext cx="2903781" cy="2903781"/>
          </a:xfrm>
          <a:custGeom>
            <a:avLst/>
            <a:gdLst/>
            <a:ahLst/>
            <a:cxnLst/>
            <a:rect r="r" b="b" t="t" l="l"/>
            <a:pathLst>
              <a:path h="2903781" w="2903781">
                <a:moveTo>
                  <a:pt x="0" y="0"/>
                </a:moveTo>
                <a:lnTo>
                  <a:pt x="2903782" y="0"/>
                </a:lnTo>
                <a:lnTo>
                  <a:pt x="2903782" y="2903781"/>
                </a:lnTo>
                <a:lnTo>
                  <a:pt x="0" y="29037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6706938" y="1114643"/>
            <a:ext cx="348329" cy="348329"/>
          </a:xfrm>
          <a:custGeom>
            <a:avLst/>
            <a:gdLst/>
            <a:ahLst/>
            <a:cxnLst/>
            <a:rect r="r" b="b" t="t" l="l"/>
            <a:pathLst>
              <a:path h="348329" w="348329">
                <a:moveTo>
                  <a:pt x="0" y="0"/>
                </a:moveTo>
                <a:lnTo>
                  <a:pt x="348329" y="0"/>
                </a:lnTo>
                <a:lnTo>
                  <a:pt x="348329" y="348329"/>
                </a:lnTo>
                <a:lnTo>
                  <a:pt x="0" y="3483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1028700" y="1006728"/>
            <a:ext cx="1520567" cy="1333765"/>
          </a:xfrm>
          <a:custGeom>
            <a:avLst/>
            <a:gdLst/>
            <a:ahLst/>
            <a:cxnLst/>
            <a:rect r="r" b="b" t="t" l="l"/>
            <a:pathLst>
              <a:path h="1333765" w="1520567">
                <a:moveTo>
                  <a:pt x="0" y="0"/>
                </a:moveTo>
                <a:lnTo>
                  <a:pt x="1520567" y="0"/>
                </a:lnTo>
                <a:lnTo>
                  <a:pt x="1520567" y="1333766"/>
                </a:lnTo>
                <a:lnTo>
                  <a:pt x="0" y="1333766"/>
                </a:lnTo>
                <a:lnTo>
                  <a:pt x="0" y="0"/>
                </a:lnTo>
                <a:close/>
              </a:path>
            </a:pathLst>
          </a:custGeom>
          <a:blipFill>
            <a:blip r:embed="rId12"/>
            <a:stretch>
              <a:fillRect l="0" t="0" r="0" b="0"/>
            </a:stretch>
          </a:blipFill>
        </p:spPr>
      </p:sp>
      <p:sp>
        <p:nvSpPr>
          <p:cNvPr name="TextBox 10" id="10"/>
          <p:cNvSpPr txBox="true"/>
          <p:nvPr/>
        </p:nvSpPr>
        <p:spPr>
          <a:xfrm rot="-5400000">
            <a:off x="14201688" y="4855991"/>
            <a:ext cx="5453811" cy="2482263"/>
          </a:xfrm>
          <a:prstGeom prst="rect">
            <a:avLst/>
          </a:prstGeom>
        </p:spPr>
        <p:txBody>
          <a:bodyPr anchor="t" rtlCol="false" tIns="0" lIns="0" bIns="0" rIns="0">
            <a:spAutoFit/>
          </a:bodyPr>
          <a:lstStyle/>
          <a:p>
            <a:pPr>
              <a:lnSpc>
                <a:spcPts val="8817"/>
              </a:lnSpc>
            </a:pPr>
            <a:r>
              <a:rPr lang="en-US" sz="10885">
                <a:solidFill>
                  <a:srgbClr val="737373"/>
                </a:solidFill>
                <a:latin typeface="Telegraf Bold"/>
              </a:rPr>
              <a:t>2023</a:t>
            </a:r>
          </a:p>
          <a:p>
            <a:pPr>
              <a:lnSpc>
                <a:spcPts val="8817"/>
              </a:lnSpc>
            </a:pPr>
          </a:p>
        </p:txBody>
      </p:sp>
      <p:sp>
        <p:nvSpPr>
          <p:cNvPr name="TextBox 11" id="11"/>
          <p:cNvSpPr txBox="true"/>
          <p:nvPr/>
        </p:nvSpPr>
        <p:spPr>
          <a:xfrm rot="0">
            <a:off x="3650011" y="2936804"/>
            <a:ext cx="10718808" cy="4233900"/>
          </a:xfrm>
          <a:prstGeom prst="rect">
            <a:avLst/>
          </a:prstGeom>
        </p:spPr>
        <p:txBody>
          <a:bodyPr anchor="t" rtlCol="false" tIns="0" lIns="0" bIns="0" rIns="0">
            <a:spAutoFit/>
          </a:bodyPr>
          <a:lstStyle/>
          <a:p>
            <a:pPr>
              <a:lnSpc>
                <a:spcPts val="10359"/>
              </a:lnSpc>
            </a:pPr>
            <a:r>
              <a:rPr lang="en-US" sz="12789">
                <a:solidFill>
                  <a:srgbClr val="FFFFFF"/>
                </a:solidFill>
                <a:latin typeface="Telegraf Bold"/>
              </a:rPr>
              <a:t>Employee Management Systeme</a:t>
            </a:r>
          </a:p>
        </p:txBody>
      </p:sp>
      <p:sp>
        <p:nvSpPr>
          <p:cNvPr name="TextBox 12" id="12"/>
          <p:cNvSpPr txBox="true"/>
          <p:nvPr/>
        </p:nvSpPr>
        <p:spPr>
          <a:xfrm rot="0">
            <a:off x="2509140" y="1539203"/>
            <a:ext cx="2281741" cy="297392"/>
          </a:xfrm>
          <a:prstGeom prst="rect">
            <a:avLst/>
          </a:prstGeom>
        </p:spPr>
        <p:txBody>
          <a:bodyPr anchor="t" rtlCol="false" tIns="0" lIns="0" bIns="0" rIns="0">
            <a:spAutoFit/>
          </a:bodyPr>
          <a:lstStyle/>
          <a:p>
            <a:pPr>
              <a:lnSpc>
                <a:spcPts val="2058"/>
              </a:lnSpc>
            </a:pPr>
            <a:r>
              <a:rPr lang="en-US" sz="2166">
                <a:solidFill>
                  <a:srgbClr val="FFFFFF"/>
                </a:solidFill>
                <a:latin typeface="Telegraf Bold"/>
              </a:rPr>
              <a:t>EMS(ATAMZ)</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025780"/>
            <a:ext cx="2375468" cy="2375468"/>
          </a:xfrm>
          <a:custGeom>
            <a:avLst/>
            <a:gdLst/>
            <a:ahLst/>
            <a:cxnLst/>
            <a:rect r="r" b="b" t="t" l="l"/>
            <a:pathLst>
              <a:path h="2375468" w="2375468">
                <a:moveTo>
                  <a:pt x="0" y="0"/>
                </a:moveTo>
                <a:lnTo>
                  <a:pt x="2375468" y="0"/>
                </a:lnTo>
                <a:lnTo>
                  <a:pt x="2375468" y="2375468"/>
                </a:lnTo>
                <a:lnTo>
                  <a:pt x="0" y="2375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71715" y="3753970"/>
            <a:ext cx="8486626" cy="2482263"/>
          </a:xfrm>
          <a:prstGeom prst="rect">
            <a:avLst/>
          </a:prstGeom>
        </p:spPr>
        <p:txBody>
          <a:bodyPr anchor="t" rtlCol="false" tIns="0" lIns="0" bIns="0" rIns="0">
            <a:spAutoFit/>
          </a:bodyPr>
          <a:lstStyle/>
          <a:p>
            <a:pPr>
              <a:lnSpc>
                <a:spcPts val="8817"/>
              </a:lnSpc>
            </a:pPr>
            <a:r>
              <a:rPr lang="en-US" sz="10885">
                <a:solidFill>
                  <a:srgbClr val="FFFFFF"/>
                </a:solidFill>
                <a:latin typeface="Telegraf Bold"/>
              </a:rPr>
              <a:t>Les User Stories</a:t>
            </a:r>
          </a:p>
        </p:txBody>
      </p:sp>
      <p:sp>
        <p:nvSpPr>
          <p:cNvPr name="Freeform 4" id="4"/>
          <p:cNvSpPr/>
          <p:nvPr/>
        </p:nvSpPr>
        <p:spPr>
          <a:xfrm flipH="false" flipV="false" rot="0">
            <a:off x="9144000" y="325506"/>
            <a:ext cx="6548457" cy="9635988"/>
          </a:xfrm>
          <a:custGeom>
            <a:avLst/>
            <a:gdLst/>
            <a:ahLst/>
            <a:cxnLst/>
            <a:rect r="r" b="b" t="t" l="l"/>
            <a:pathLst>
              <a:path h="9635988" w="6548457">
                <a:moveTo>
                  <a:pt x="0" y="0"/>
                </a:moveTo>
                <a:lnTo>
                  <a:pt x="6548457" y="0"/>
                </a:lnTo>
                <a:lnTo>
                  <a:pt x="6548457" y="9635988"/>
                </a:lnTo>
                <a:lnTo>
                  <a:pt x="0" y="9635988"/>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28700"/>
            <a:ext cx="2375468" cy="2375468"/>
          </a:xfrm>
          <a:custGeom>
            <a:avLst/>
            <a:gdLst/>
            <a:ahLst/>
            <a:cxnLst/>
            <a:rect r="r" b="b" t="t" l="l"/>
            <a:pathLst>
              <a:path h="2375468" w="2375468">
                <a:moveTo>
                  <a:pt x="0" y="0"/>
                </a:moveTo>
                <a:lnTo>
                  <a:pt x="2375468" y="0"/>
                </a:lnTo>
                <a:lnTo>
                  <a:pt x="2375468" y="2375468"/>
                </a:lnTo>
                <a:lnTo>
                  <a:pt x="0" y="2375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71715" y="1756890"/>
            <a:ext cx="8486626" cy="2482263"/>
          </a:xfrm>
          <a:prstGeom prst="rect">
            <a:avLst/>
          </a:prstGeom>
        </p:spPr>
        <p:txBody>
          <a:bodyPr anchor="t" rtlCol="false" tIns="0" lIns="0" bIns="0" rIns="0">
            <a:spAutoFit/>
          </a:bodyPr>
          <a:lstStyle/>
          <a:p>
            <a:pPr>
              <a:lnSpc>
                <a:spcPts val="8817"/>
              </a:lnSpc>
            </a:pPr>
            <a:r>
              <a:rPr lang="en-US" sz="10885">
                <a:solidFill>
                  <a:srgbClr val="FFFFFF"/>
                </a:solidFill>
                <a:latin typeface="Telegraf Bold"/>
              </a:rPr>
              <a:t>Graphique Chart</a:t>
            </a:r>
          </a:p>
        </p:txBody>
      </p:sp>
      <p:sp>
        <p:nvSpPr>
          <p:cNvPr name="Freeform 4" id="4"/>
          <p:cNvSpPr/>
          <p:nvPr/>
        </p:nvSpPr>
        <p:spPr>
          <a:xfrm flipH="false" flipV="false" rot="0">
            <a:off x="6281170" y="3202589"/>
            <a:ext cx="10052259" cy="6055711"/>
          </a:xfrm>
          <a:custGeom>
            <a:avLst/>
            <a:gdLst/>
            <a:ahLst/>
            <a:cxnLst/>
            <a:rect r="r" b="b" t="t" l="l"/>
            <a:pathLst>
              <a:path h="6055711" w="10052259">
                <a:moveTo>
                  <a:pt x="0" y="0"/>
                </a:moveTo>
                <a:lnTo>
                  <a:pt x="10052259" y="0"/>
                </a:lnTo>
                <a:lnTo>
                  <a:pt x="10052259" y="6055711"/>
                </a:lnTo>
                <a:lnTo>
                  <a:pt x="0" y="6055711"/>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875162" y="3050286"/>
            <a:ext cx="2375468" cy="2375468"/>
          </a:xfrm>
          <a:custGeom>
            <a:avLst/>
            <a:gdLst/>
            <a:ahLst/>
            <a:cxnLst/>
            <a:rect r="r" b="b" t="t" l="l"/>
            <a:pathLst>
              <a:path h="2375468" w="2375468">
                <a:moveTo>
                  <a:pt x="0" y="0"/>
                </a:moveTo>
                <a:lnTo>
                  <a:pt x="2375468" y="0"/>
                </a:lnTo>
                <a:lnTo>
                  <a:pt x="2375468" y="2375468"/>
                </a:lnTo>
                <a:lnTo>
                  <a:pt x="0" y="2375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18088" y="444519"/>
            <a:ext cx="9074342" cy="9397963"/>
          </a:xfrm>
          <a:custGeom>
            <a:avLst/>
            <a:gdLst/>
            <a:ahLst/>
            <a:cxnLst/>
            <a:rect r="r" b="b" t="t" l="l"/>
            <a:pathLst>
              <a:path h="9397963" w="9074342">
                <a:moveTo>
                  <a:pt x="0" y="0"/>
                </a:moveTo>
                <a:lnTo>
                  <a:pt x="9074342" y="0"/>
                </a:lnTo>
                <a:lnTo>
                  <a:pt x="9074342" y="9397962"/>
                </a:lnTo>
                <a:lnTo>
                  <a:pt x="0" y="9397962"/>
                </a:lnTo>
                <a:lnTo>
                  <a:pt x="0" y="0"/>
                </a:lnTo>
                <a:close/>
              </a:path>
            </a:pathLst>
          </a:custGeom>
          <a:blipFill>
            <a:blip r:embed="rId4"/>
            <a:stretch>
              <a:fillRect l="0" t="0" r="0" b="0"/>
            </a:stretch>
          </a:blipFill>
        </p:spPr>
      </p:sp>
      <p:sp>
        <p:nvSpPr>
          <p:cNvPr name="TextBox 4" id="4"/>
          <p:cNvSpPr txBox="true"/>
          <p:nvPr/>
        </p:nvSpPr>
        <p:spPr>
          <a:xfrm rot="0">
            <a:off x="1518177" y="3702276"/>
            <a:ext cx="8486626" cy="1824311"/>
          </a:xfrm>
          <a:prstGeom prst="rect">
            <a:avLst/>
          </a:prstGeom>
        </p:spPr>
        <p:txBody>
          <a:bodyPr anchor="t" rtlCol="false" tIns="0" lIns="0" bIns="0" rIns="0">
            <a:spAutoFit/>
          </a:bodyPr>
          <a:lstStyle/>
          <a:p>
            <a:pPr>
              <a:lnSpc>
                <a:spcPts val="6468"/>
              </a:lnSpc>
            </a:pPr>
            <a:r>
              <a:rPr lang="en-US" sz="7986">
                <a:solidFill>
                  <a:srgbClr val="FFFFFF"/>
                </a:solidFill>
                <a:latin typeface="Telegraf Bold"/>
              </a:rPr>
              <a:t> Diagramme  d'utilisation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40361"/>
            <a:ext cx="2375468" cy="2375468"/>
          </a:xfrm>
          <a:custGeom>
            <a:avLst/>
            <a:gdLst/>
            <a:ahLst/>
            <a:cxnLst/>
            <a:rect r="r" b="b" t="t" l="l"/>
            <a:pathLst>
              <a:path h="2375468" w="2375468">
                <a:moveTo>
                  <a:pt x="0" y="0"/>
                </a:moveTo>
                <a:lnTo>
                  <a:pt x="2375468" y="0"/>
                </a:lnTo>
                <a:lnTo>
                  <a:pt x="2375468" y="2375468"/>
                </a:lnTo>
                <a:lnTo>
                  <a:pt x="0" y="2375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434035" y="2801900"/>
            <a:ext cx="11419930" cy="6987420"/>
          </a:xfrm>
          <a:custGeom>
            <a:avLst/>
            <a:gdLst/>
            <a:ahLst/>
            <a:cxnLst/>
            <a:rect r="r" b="b" t="t" l="l"/>
            <a:pathLst>
              <a:path h="6987420" w="11419930">
                <a:moveTo>
                  <a:pt x="0" y="0"/>
                </a:moveTo>
                <a:lnTo>
                  <a:pt x="11419930" y="0"/>
                </a:lnTo>
                <a:lnTo>
                  <a:pt x="11419930" y="6987420"/>
                </a:lnTo>
                <a:lnTo>
                  <a:pt x="0" y="6987420"/>
                </a:lnTo>
                <a:lnTo>
                  <a:pt x="0" y="0"/>
                </a:lnTo>
                <a:close/>
              </a:path>
            </a:pathLst>
          </a:custGeom>
          <a:blipFill>
            <a:blip r:embed="rId4"/>
            <a:stretch>
              <a:fillRect l="0" t="0" r="0" b="0"/>
            </a:stretch>
          </a:blipFill>
        </p:spPr>
      </p:sp>
      <p:sp>
        <p:nvSpPr>
          <p:cNvPr name="TextBox 4" id="4"/>
          <p:cNvSpPr txBox="true"/>
          <p:nvPr/>
        </p:nvSpPr>
        <p:spPr>
          <a:xfrm rot="0">
            <a:off x="1722894" y="921336"/>
            <a:ext cx="16931227" cy="1617815"/>
          </a:xfrm>
          <a:prstGeom prst="rect">
            <a:avLst/>
          </a:prstGeom>
        </p:spPr>
        <p:txBody>
          <a:bodyPr anchor="t" rtlCol="false" tIns="0" lIns="0" bIns="0" rIns="0">
            <a:spAutoFit/>
          </a:bodyPr>
          <a:lstStyle/>
          <a:p>
            <a:pPr>
              <a:lnSpc>
                <a:spcPts val="5739"/>
              </a:lnSpc>
            </a:pPr>
          </a:p>
          <a:p>
            <a:pPr>
              <a:lnSpc>
                <a:spcPts val="5739"/>
              </a:lnSpc>
            </a:pPr>
            <a:r>
              <a:rPr lang="en-US" sz="7086">
                <a:solidFill>
                  <a:srgbClr val="FFFFFF"/>
                </a:solidFill>
                <a:latin typeface="Telegraf Bold"/>
              </a:rPr>
              <a:t>la base de données d'applications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3508226" y="2597135"/>
            <a:ext cx="2559061" cy="1414463"/>
          </a:xfrm>
          <a:custGeom>
            <a:avLst/>
            <a:gdLst/>
            <a:ahLst/>
            <a:cxnLst/>
            <a:rect r="r" b="b" t="t" l="l"/>
            <a:pathLst>
              <a:path h="1414463" w="2559061">
                <a:moveTo>
                  <a:pt x="0" y="0"/>
                </a:moveTo>
                <a:lnTo>
                  <a:pt x="2559061" y="0"/>
                </a:lnTo>
                <a:lnTo>
                  <a:pt x="2559061" y="1414463"/>
                </a:lnTo>
                <a:lnTo>
                  <a:pt x="0" y="1414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032080" y="2994618"/>
            <a:ext cx="10223840" cy="4331585"/>
          </a:xfrm>
          <a:prstGeom prst="rect">
            <a:avLst/>
          </a:prstGeom>
        </p:spPr>
        <p:txBody>
          <a:bodyPr anchor="t" rtlCol="false" tIns="0" lIns="0" bIns="0" rIns="0">
            <a:spAutoFit/>
          </a:bodyPr>
          <a:lstStyle/>
          <a:p>
            <a:pPr algn="ctr">
              <a:lnSpc>
                <a:spcPts val="10875"/>
              </a:lnSpc>
            </a:pPr>
            <a:r>
              <a:rPr lang="en-US" sz="10985">
                <a:solidFill>
                  <a:srgbClr val="FFFFFF"/>
                </a:solidFill>
                <a:latin typeface="Telegraf Bold"/>
              </a:rPr>
              <a:t> 4. l'interface utilisateur de l'application </a:t>
            </a:r>
          </a:p>
        </p:txBody>
      </p:sp>
      <p:sp>
        <p:nvSpPr>
          <p:cNvPr name="Freeform 4" id="4"/>
          <p:cNvSpPr/>
          <p:nvPr/>
        </p:nvSpPr>
        <p:spPr>
          <a:xfrm flipH="false" flipV="false" rot="0">
            <a:off x="14047089" y="5108023"/>
            <a:ext cx="1744603" cy="964290"/>
          </a:xfrm>
          <a:custGeom>
            <a:avLst/>
            <a:gdLst/>
            <a:ahLst/>
            <a:cxnLst/>
            <a:rect r="r" b="b" t="t" l="l"/>
            <a:pathLst>
              <a:path h="964290" w="1744603">
                <a:moveTo>
                  <a:pt x="0" y="0"/>
                </a:moveTo>
                <a:lnTo>
                  <a:pt x="1744603" y="0"/>
                </a:lnTo>
                <a:lnTo>
                  <a:pt x="1744603" y="964290"/>
                </a:lnTo>
                <a:lnTo>
                  <a:pt x="0" y="964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89781" y="5743262"/>
            <a:ext cx="772869" cy="238887"/>
          </a:xfrm>
          <a:custGeom>
            <a:avLst/>
            <a:gdLst/>
            <a:ahLst/>
            <a:cxnLst/>
            <a:rect r="r" b="b" t="t" l="l"/>
            <a:pathLst>
              <a:path h="238887" w="772869">
                <a:moveTo>
                  <a:pt x="0" y="0"/>
                </a:moveTo>
                <a:lnTo>
                  <a:pt x="772869" y="0"/>
                </a:lnTo>
                <a:lnTo>
                  <a:pt x="772869" y="238887"/>
                </a:lnTo>
                <a:lnTo>
                  <a:pt x="0" y="238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5825350" y="2041046"/>
            <a:ext cx="772869" cy="238887"/>
          </a:xfrm>
          <a:custGeom>
            <a:avLst/>
            <a:gdLst/>
            <a:ahLst/>
            <a:cxnLst/>
            <a:rect r="r" b="b" t="t" l="l"/>
            <a:pathLst>
              <a:path h="238887" w="772869">
                <a:moveTo>
                  <a:pt x="772869" y="0"/>
                </a:moveTo>
                <a:lnTo>
                  <a:pt x="0" y="0"/>
                </a:lnTo>
                <a:lnTo>
                  <a:pt x="0" y="238887"/>
                </a:lnTo>
                <a:lnTo>
                  <a:pt x="772869" y="238887"/>
                </a:lnTo>
                <a:lnTo>
                  <a:pt x="7728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719542" y="654356"/>
            <a:ext cx="618316" cy="618316"/>
          </a:xfrm>
          <a:custGeom>
            <a:avLst/>
            <a:gdLst/>
            <a:ahLst/>
            <a:cxnLst/>
            <a:rect r="r" b="b" t="t" l="l"/>
            <a:pathLst>
              <a:path h="618316" w="618316">
                <a:moveTo>
                  <a:pt x="0" y="0"/>
                </a:moveTo>
                <a:lnTo>
                  <a:pt x="618316" y="0"/>
                </a:lnTo>
                <a:lnTo>
                  <a:pt x="618316" y="618316"/>
                </a:lnTo>
                <a:lnTo>
                  <a:pt x="0" y="6183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15328" y="-1272672"/>
            <a:ext cx="2545344" cy="2545344"/>
          </a:xfrm>
          <a:custGeom>
            <a:avLst/>
            <a:gdLst/>
            <a:ahLst/>
            <a:cxnLst/>
            <a:rect r="r" b="b" t="t" l="l"/>
            <a:pathLst>
              <a:path h="2545344" w="2545344">
                <a:moveTo>
                  <a:pt x="0" y="0"/>
                </a:moveTo>
                <a:lnTo>
                  <a:pt x="2545344" y="0"/>
                </a:lnTo>
                <a:lnTo>
                  <a:pt x="2545344" y="2545344"/>
                </a:lnTo>
                <a:lnTo>
                  <a:pt x="0" y="2545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22237" y="9950686"/>
            <a:ext cx="3472318" cy="3472318"/>
          </a:xfrm>
          <a:custGeom>
            <a:avLst/>
            <a:gdLst/>
            <a:ahLst/>
            <a:cxnLst/>
            <a:rect r="r" b="b" t="t" l="l"/>
            <a:pathLst>
              <a:path h="3472318" w="3472318">
                <a:moveTo>
                  <a:pt x="0" y="0"/>
                </a:moveTo>
                <a:lnTo>
                  <a:pt x="3472317" y="0"/>
                </a:lnTo>
                <a:lnTo>
                  <a:pt x="3472317" y="3472318"/>
                </a:lnTo>
                <a:lnTo>
                  <a:pt x="0" y="34723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22237" y="9019413"/>
            <a:ext cx="772869" cy="238887"/>
          </a:xfrm>
          <a:custGeom>
            <a:avLst/>
            <a:gdLst/>
            <a:ahLst/>
            <a:cxnLst/>
            <a:rect r="r" b="b" t="t" l="l"/>
            <a:pathLst>
              <a:path h="238887" w="772869">
                <a:moveTo>
                  <a:pt x="0" y="0"/>
                </a:moveTo>
                <a:lnTo>
                  <a:pt x="772869" y="0"/>
                </a:lnTo>
                <a:lnTo>
                  <a:pt x="772869" y="238887"/>
                </a:lnTo>
                <a:lnTo>
                  <a:pt x="0" y="2388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415389" y="2447962"/>
            <a:ext cx="13457222" cy="6209947"/>
          </a:xfrm>
          <a:custGeom>
            <a:avLst/>
            <a:gdLst/>
            <a:ahLst/>
            <a:cxnLst/>
            <a:rect r="r" b="b" t="t" l="l"/>
            <a:pathLst>
              <a:path h="6209947" w="13457222">
                <a:moveTo>
                  <a:pt x="0" y="0"/>
                </a:moveTo>
                <a:lnTo>
                  <a:pt x="13457222" y="0"/>
                </a:lnTo>
                <a:lnTo>
                  <a:pt x="13457222" y="6209947"/>
                </a:lnTo>
                <a:lnTo>
                  <a:pt x="0" y="6209947"/>
                </a:lnTo>
                <a:lnTo>
                  <a:pt x="0" y="0"/>
                </a:lnTo>
                <a:close/>
              </a:path>
            </a:pathLst>
          </a:custGeom>
          <a:blipFill>
            <a:blip r:embed="rId8"/>
            <a:stretch>
              <a:fillRect l="0" t="0" r="0" b="0"/>
            </a:stretch>
          </a:blipFill>
        </p:spPr>
      </p:sp>
      <p:sp>
        <p:nvSpPr>
          <p:cNvPr name="TextBox 7" id="7"/>
          <p:cNvSpPr txBox="true"/>
          <p:nvPr/>
        </p:nvSpPr>
        <p:spPr>
          <a:xfrm rot="0">
            <a:off x="1722237" y="1584019"/>
            <a:ext cx="13021848" cy="501993"/>
          </a:xfrm>
          <a:prstGeom prst="rect">
            <a:avLst/>
          </a:prstGeom>
        </p:spPr>
        <p:txBody>
          <a:bodyPr anchor="t" rtlCol="false" tIns="0" lIns="0" bIns="0" rIns="0">
            <a:spAutoFit/>
          </a:bodyPr>
          <a:lstStyle/>
          <a:p>
            <a:pPr algn="just">
              <a:lnSpc>
                <a:spcPts val="3520"/>
              </a:lnSpc>
            </a:pPr>
            <a:r>
              <a:rPr lang="en-US" sz="3290">
                <a:solidFill>
                  <a:srgbClr val="626ED4"/>
                </a:solidFill>
                <a:latin typeface="Telegraf Bold"/>
              </a:rPr>
              <a:t> 1. Login interface: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719542" y="654356"/>
            <a:ext cx="618316" cy="618316"/>
          </a:xfrm>
          <a:custGeom>
            <a:avLst/>
            <a:gdLst/>
            <a:ahLst/>
            <a:cxnLst/>
            <a:rect r="r" b="b" t="t" l="l"/>
            <a:pathLst>
              <a:path h="618316" w="618316">
                <a:moveTo>
                  <a:pt x="0" y="0"/>
                </a:moveTo>
                <a:lnTo>
                  <a:pt x="618316" y="0"/>
                </a:lnTo>
                <a:lnTo>
                  <a:pt x="618316" y="618316"/>
                </a:lnTo>
                <a:lnTo>
                  <a:pt x="0" y="6183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15328" y="-1272672"/>
            <a:ext cx="2545344" cy="2545344"/>
          </a:xfrm>
          <a:custGeom>
            <a:avLst/>
            <a:gdLst/>
            <a:ahLst/>
            <a:cxnLst/>
            <a:rect r="r" b="b" t="t" l="l"/>
            <a:pathLst>
              <a:path h="2545344" w="2545344">
                <a:moveTo>
                  <a:pt x="0" y="0"/>
                </a:moveTo>
                <a:lnTo>
                  <a:pt x="2545344" y="0"/>
                </a:lnTo>
                <a:lnTo>
                  <a:pt x="2545344" y="2545344"/>
                </a:lnTo>
                <a:lnTo>
                  <a:pt x="0" y="2545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22237" y="9950686"/>
            <a:ext cx="3472318" cy="3472318"/>
          </a:xfrm>
          <a:custGeom>
            <a:avLst/>
            <a:gdLst/>
            <a:ahLst/>
            <a:cxnLst/>
            <a:rect r="r" b="b" t="t" l="l"/>
            <a:pathLst>
              <a:path h="3472318" w="3472318">
                <a:moveTo>
                  <a:pt x="0" y="0"/>
                </a:moveTo>
                <a:lnTo>
                  <a:pt x="3472317" y="0"/>
                </a:lnTo>
                <a:lnTo>
                  <a:pt x="3472317" y="3472318"/>
                </a:lnTo>
                <a:lnTo>
                  <a:pt x="0" y="34723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22237" y="9019413"/>
            <a:ext cx="772869" cy="238887"/>
          </a:xfrm>
          <a:custGeom>
            <a:avLst/>
            <a:gdLst/>
            <a:ahLst/>
            <a:cxnLst/>
            <a:rect r="r" b="b" t="t" l="l"/>
            <a:pathLst>
              <a:path h="238887" w="772869">
                <a:moveTo>
                  <a:pt x="0" y="0"/>
                </a:moveTo>
                <a:lnTo>
                  <a:pt x="772869" y="0"/>
                </a:lnTo>
                <a:lnTo>
                  <a:pt x="772869" y="238887"/>
                </a:lnTo>
                <a:lnTo>
                  <a:pt x="0" y="2388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419934" y="2567634"/>
            <a:ext cx="13448132" cy="6280489"/>
          </a:xfrm>
          <a:custGeom>
            <a:avLst/>
            <a:gdLst/>
            <a:ahLst/>
            <a:cxnLst/>
            <a:rect r="r" b="b" t="t" l="l"/>
            <a:pathLst>
              <a:path h="6280489" w="13448132">
                <a:moveTo>
                  <a:pt x="0" y="0"/>
                </a:moveTo>
                <a:lnTo>
                  <a:pt x="13448132" y="0"/>
                </a:lnTo>
                <a:lnTo>
                  <a:pt x="13448132" y="6280489"/>
                </a:lnTo>
                <a:lnTo>
                  <a:pt x="0" y="6280489"/>
                </a:lnTo>
                <a:lnTo>
                  <a:pt x="0" y="0"/>
                </a:lnTo>
                <a:close/>
              </a:path>
            </a:pathLst>
          </a:custGeom>
          <a:blipFill>
            <a:blip r:embed="rId8"/>
            <a:stretch>
              <a:fillRect l="0" t="0" r="0" b="0"/>
            </a:stretch>
          </a:blipFill>
        </p:spPr>
      </p:sp>
      <p:sp>
        <p:nvSpPr>
          <p:cNvPr name="TextBox 7" id="7"/>
          <p:cNvSpPr txBox="true"/>
          <p:nvPr/>
        </p:nvSpPr>
        <p:spPr>
          <a:xfrm rot="0">
            <a:off x="1337858" y="1664394"/>
            <a:ext cx="16775759" cy="501993"/>
          </a:xfrm>
          <a:prstGeom prst="rect">
            <a:avLst/>
          </a:prstGeom>
        </p:spPr>
        <p:txBody>
          <a:bodyPr anchor="t" rtlCol="false" tIns="0" lIns="0" bIns="0" rIns="0">
            <a:spAutoFit/>
          </a:bodyPr>
          <a:lstStyle/>
          <a:p>
            <a:pPr algn="just">
              <a:lnSpc>
                <a:spcPts val="3520"/>
              </a:lnSpc>
            </a:pPr>
            <a:r>
              <a:rPr lang="en-US" sz="3290">
                <a:solidFill>
                  <a:srgbClr val="626ED4"/>
                </a:solidFill>
                <a:latin typeface="Telegraf Bold"/>
              </a:rPr>
              <a:t>  2. L'interface principale de l'application(</a:t>
            </a:r>
            <a:r>
              <a:rPr lang="en-US" sz="3290">
                <a:solidFill>
                  <a:srgbClr val="F5F5F7"/>
                </a:solidFill>
                <a:latin typeface="Telegraf Bold"/>
              </a:rPr>
              <a:t>Dashboard</a:t>
            </a:r>
            <a:r>
              <a:rPr lang="en-US" sz="3290">
                <a:solidFill>
                  <a:srgbClr val="626ED4"/>
                </a:solidFill>
                <a:latin typeface="Telegraf Bold"/>
              </a:rPr>
              <a:t>)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719542" y="654356"/>
            <a:ext cx="618316" cy="618316"/>
          </a:xfrm>
          <a:custGeom>
            <a:avLst/>
            <a:gdLst/>
            <a:ahLst/>
            <a:cxnLst/>
            <a:rect r="r" b="b" t="t" l="l"/>
            <a:pathLst>
              <a:path h="618316" w="618316">
                <a:moveTo>
                  <a:pt x="0" y="0"/>
                </a:moveTo>
                <a:lnTo>
                  <a:pt x="618316" y="0"/>
                </a:lnTo>
                <a:lnTo>
                  <a:pt x="618316" y="618316"/>
                </a:lnTo>
                <a:lnTo>
                  <a:pt x="0" y="6183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15328" y="-1272672"/>
            <a:ext cx="2545344" cy="2545344"/>
          </a:xfrm>
          <a:custGeom>
            <a:avLst/>
            <a:gdLst/>
            <a:ahLst/>
            <a:cxnLst/>
            <a:rect r="r" b="b" t="t" l="l"/>
            <a:pathLst>
              <a:path h="2545344" w="2545344">
                <a:moveTo>
                  <a:pt x="0" y="0"/>
                </a:moveTo>
                <a:lnTo>
                  <a:pt x="2545344" y="0"/>
                </a:lnTo>
                <a:lnTo>
                  <a:pt x="2545344" y="2545344"/>
                </a:lnTo>
                <a:lnTo>
                  <a:pt x="0" y="2545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22237" y="9950686"/>
            <a:ext cx="3472318" cy="3472318"/>
          </a:xfrm>
          <a:custGeom>
            <a:avLst/>
            <a:gdLst/>
            <a:ahLst/>
            <a:cxnLst/>
            <a:rect r="r" b="b" t="t" l="l"/>
            <a:pathLst>
              <a:path h="3472318" w="3472318">
                <a:moveTo>
                  <a:pt x="0" y="0"/>
                </a:moveTo>
                <a:lnTo>
                  <a:pt x="3472317" y="0"/>
                </a:lnTo>
                <a:lnTo>
                  <a:pt x="3472317" y="3472318"/>
                </a:lnTo>
                <a:lnTo>
                  <a:pt x="0" y="34723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22237" y="9019413"/>
            <a:ext cx="772869" cy="238887"/>
          </a:xfrm>
          <a:custGeom>
            <a:avLst/>
            <a:gdLst/>
            <a:ahLst/>
            <a:cxnLst/>
            <a:rect r="r" b="b" t="t" l="l"/>
            <a:pathLst>
              <a:path h="238887" w="772869">
                <a:moveTo>
                  <a:pt x="0" y="0"/>
                </a:moveTo>
                <a:lnTo>
                  <a:pt x="772869" y="0"/>
                </a:lnTo>
                <a:lnTo>
                  <a:pt x="772869" y="238887"/>
                </a:lnTo>
                <a:lnTo>
                  <a:pt x="0" y="2388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416744" y="2426182"/>
            <a:ext cx="13454512" cy="6253506"/>
          </a:xfrm>
          <a:custGeom>
            <a:avLst/>
            <a:gdLst/>
            <a:ahLst/>
            <a:cxnLst/>
            <a:rect r="r" b="b" t="t" l="l"/>
            <a:pathLst>
              <a:path h="6253506" w="13454512">
                <a:moveTo>
                  <a:pt x="0" y="0"/>
                </a:moveTo>
                <a:lnTo>
                  <a:pt x="13454512" y="0"/>
                </a:lnTo>
                <a:lnTo>
                  <a:pt x="13454512" y="6253506"/>
                </a:lnTo>
                <a:lnTo>
                  <a:pt x="0" y="6253506"/>
                </a:lnTo>
                <a:lnTo>
                  <a:pt x="0" y="0"/>
                </a:lnTo>
                <a:close/>
              </a:path>
            </a:pathLst>
          </a:custGeom>
          <a:blipFill>
            <a:blip r:embed="rId8"/>
            <a:stretch>
              <a:fillRect l="0" t="0" r="0" b="0"/>
            </a:stretch>
          </a:blipFill>
        </p:spPr>
      </p:sp>
      <p:sp>
        <p:nvSpPr>
          <p:cNvPr name="TextBox 7" id="7"/>
          <p:cNvSpPr txBox="true"/>
          <p:nvPr/>
        </p:nvSpPr>
        <p:spPr>
          <a:xfrm rot="0">
            <a:off x="1512241" y="1593697"/>
            <a:ext cx="16775759" cy="501935"/>
          </a:xfrm>
          <a:prstGeom prst="rect">
            <a:avLst/>
          </a:prstGeom>
        </p:spPr>
        <p:txBody>
          <a:bodyPr anchor="t" rtlCol="false" tIns="0" lIns="0" bIns="0" rIns="0">
            <a:spAutoFit/>
          </a:bodyPr>
          <a:lstStyle/>
          <a:p>
            <a:pPr algn="just">
              <a:lnSpc>
                <a:spcPts val="3516"/>
              </a:lnSpc>
            </a:pPr>
            <a:r>
              <a:rPr lang="en-US" sz="3286">
                <a:solidFill>
                  <a:srgbClr val="626ED4"/>
                </a:solidFill>
                <a:latin typeface="Telegraf Bold"/>
              </a:rPr>
              <a:t>3. Page d'affichage des métiers(</a:t>
            </a:r>
            <a:r>
              <a:rPr lang="en-US" sz="3286">
                <a:solidFill>
                  <a:srgbClr val="FFFFFF"/>
                </a:solidFill>
                <a:latin typeface="Telegraf Bold"/>
              </a:rPr>
              <a:t>Schedule</a:t>
            </a:r>
            <a:r>
              <a:rPr lang="en-US" sz="3286">
                <a:solidFill>
                  <a:srgbClr val="626ED4"/>
                </a:solidFill>
                <a:latin typeface="Telegraf Bold"/>
              </a:rPr>
              <a:t>)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719542" y="654356"/>
            <a:ext cx="618316" cy="618316"/>
          </a:xfrm>
          <a:custGeom>
            <a:avLst/>
            <a:gdLst/>
            <a:ahLst/>
            <a:cxnLst/>
            <a:rect r="r" b="b" t="t" l="l"/>
            <a:pathLst>
              <a:path h="618316" w="618316">
                <a:moveTo>
                  <a:pt x="0" y="0"/>
                </a:moveTo>
                <a:lnTo>
                  <a:pt x="618316" y="0"/>
                </a:lnTo>
                <a:lnTo>
                  <a:pt x="618316" y="618316"/>
                </a:lnTo>
                <a:lnTo>
                  <a:pt x="0" y="6183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15328" y="-1272672"/>
            <a:ext cx="2545344" cy="2545344"/>
          </a:xfrm>
          <a:custGeom>
            <a:avLst/>
            <a:gdLst/>
            <a:ahLst/>
            <a:cxnLst/>
            <a:rect r="r" b="b" t="t" l="l"/>
            <a:pathLst>
              <a:path h="2545344" w="2545344">
                <a:moveTo>
                  <a:pt x="0" y="0"/>
                </a:moveTo>
                <a:lnTo>
                  <a:pt x="2545344" y="0"/>
                </a:lnTo>
                <a:lnTo>
                  <a:pt x="2545344" y="2545344"/>
                </a:lnTo>
                <a:lnTo>
                  <a:pt x="0" y="2545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22237" y="9950686"/>
            <a:ext cx="3472318" cy="3472318"/>
          </a:xfrm>
          <a:custGeom>
            <a:avLst/>
            <a:gdLst/>
            <a:ahLst/>
            <a:cxnLst/>
            <a:rect r="r" b="b" t="t" l="l"/>
            <a:pathLst>
              <a:path h="3472318" w="3472318">
                <a:moveTo>
                  <a:pt x="0" y="0"/>
                </a:moveTo>
                <a:lnTo>
                  <a:pt x="3472317" y="0"/>
                </a:lnTo>
                <a:lnTo>
                  <a:pt x="3472317" y="3472318"/>
                </a:lnTo>
                <a:lnTo>
                  <a:pt x="0" y="34723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22237" y="9019413"/>
            <a:ext cx="772869" cy="238887"/>
          </a:xfrm>
          <a:custGeom>
            <a:avLst/>
            <a:gdLst/>
            <a:ahLst/>
            <a:cxnLst/>
            <a:rect r="r" b="b" t="t" l="l"/>
            <a:pathLst>
              <a:path h="238887" w="772869">
                <a:moveTo>
                  <a:pt x="0" y="0"/>
                </a:moveTo>
                <a:lnTo>
                  <a:pt x="772869" y="0"/>
                </a:lnTo>
                <a:lnTo>
                  <a:pt x="772869" y="238887"/>
                </a:lnTo>
                <a:lnTo>
                  <a:pt x="0" y="2388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415389" y="2413442"/>
            <a:ext cx="13457222" cy="6216956"/>
          </a:xfrm>
          <a:custGeom>
            <a:avLst/>
            <a:gdLst/>
            <a:ahLst/>
            <a:cxnLst/>
            <a:rect r="r" b="b" t="t" l="l"/>
            <a:pathLst>
              <a:path h="6216956" w="13457222">
                <a:moveTo>
                  <a:pt x="0" y="0"/>
                </a:moveTo>
                <a:lnTo>
                  <a:pt x="13457222" y="0"/>
                </a:lnTo>
                <a:lnTo>
                  <a:pt x="13457222" y="6216956"/>
                </a:lnTo>
                <a:lnTo>
                  <a:pt x="0" y="6216956"/>
                </a:lnTo>
                <a:lnTo>
                  <a:pt x="0" y="0"/>
                </a:lnTo>
                <a:close/>
              </a:path>
            </a:pathLst>
          </a:custGeom>
          <a:blipFill>
            <a:blip r:embed="rId8"/>
            <a:stretch>
              <a:fillRect l="0" t="0" r="0" b="0"/>
            </a:stretch>
          </a:blipFill>
        </p:spPr>
      </p:sp>
      <p:sp>
        <p:nvSpPr>
          <p:cNvPr name="TextBox 7" id="7"/>
          <p:cNvSpPr txBox="true"/>
          <p:nvPr/>
        </p:nvSpPr>
        <p:spPr>
          <a:xfrm rot="0">
            <a:off x="1028700" y="1587327"/>
            <a:ext cx="16775759" cy="501935"/>
          </a:xfrm>
          <a:prstGeom prst="rect">
            <a:avLst/>
          </a:prstGeom>
        </p:spPr>
        <p:txBody>
          <a:bodyPr anchor="t" rtlCol="false" tIns="0" lIns="0" bIns="0" rIns="0">
            <a:spAutoFit/>
          </a:bodyPr>
          <a:lstStyle/>
          <a:p>
            <a:pPr algn="just">
              <a:lnSpc>
                <a:spcPts val="3516"/>
              </a:lnSpc>
            </a:pPr>
            <a:r>
              <a:rPr lang="en-US" sz="3286">
                <a:solidFill>
                  <a:srgbClr val="626ED4"/>
                </a:solidFill>
                <a:latin typeface="Telegraf Bold"/>
              </a:rPr>
              <a:t>4. Afficher la page de la liste des employés(</a:t>
            </a:r>
            <a:r>
              <a:rPr lang="en-US" sz="3286">
                <a:solidFill>
                  <a:srgbClr val="FFFFFF"/>
                </a:solidFill>
                <a:latin typeface="Telegraf Bold"/>
              </a:rPr>
              <a:t>Employees List</a:t>
            </a:r>
            <a:r>
              <a:rPr lang="en-US" sz="3286">
                <a:solidFill>
                  <a:srgbClr val="626ED4"/>
                </a:solidFill>
                <a:latin typeface="Telegraf Bold"/>
              </a:rPr>
              <a: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719542" y="654356"/>
            <a:ext cx="618316" cy="618316"/>
          </a:xfrm>
          <a:custGeom>
            <a:avLst/>
            <a:gdLst/>
            <a:ahLst/>
            <a:cxnLst/>
            <a:rect r="r" b="b" t="t" l="l"/>
            <a:pathLst>
              <a:path h="618316" w="618316">
                <a:moveTo>
                  <a:pt x="0" y="0"/>
                </a:moveTo>
                <a:lnTo>
                  <a:pt x="618316" y="0"/>
                </a:lnTo>
                <a:lnTo>
                  <a:pt x="618316" y="618316"/>
                </a:lnTo>
                <a:lnTo>
                  <a:pt x="0" y="6183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15328" y="-1272672"/>
            <a:ext cx="2545344" cy="2545344"/>
          </a:xfrm>
          <a:custGeom>
            <a:avLst/>
            <a:gdLst/>
            <a:ahLst/>
            <a:cxnLst/>
            <a:rect r="r" b="b" t="t" l="l"/>
            <a:pathLst>
              <a:path h="2545344" w="2545344">
                <a:moveTo>
                  <a:pt x="0" y="0"/>
                </a:moveTo>
                <a:lnTo>
                  <a:pt x="2545344" y="0"/>
                </a:lnTo>
                <a:lnTo>
                  <a:pt x="2545344" y="2545344"/>
                </a:lnTo>
                <a:lnTo>
                  <a:pt x="0" y="2545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22237" y="9950686"/>
            <a:ext cx="3472318" cy="3472318"/>
          </a:xfrm>
          <a:custGeom>
            <a:avLst/>
            <a:gdLst/>
            <a:ahLst/>
            <a:cxnLst/>
            <a:rect r="r" b="b" t="t" l="l"/>
            <a:pathLst>
              <a:path h="3472318" w="3472318">
                <a:moveTo>
                  <a:pt x="0" y="0"/>
                </a:moveTo>
                <a:lnTo>
                  <a:pt x="3472317" y="0"/>
                </a:lnTo>
                <a:lnTo>
                  <a:pt x="3472317" y="3472318"/>
                </a:lnTo>
                <a:lnTo>
                  <a:pt x="0" y="34723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22237" y="9019413"/>
            <a:ext cx="772869" cy="238887"/>
          </a:xfrm>
          <a:custGeom>
            <a:avLst/>
            <a:gdLst/>
            <a:ahLst/>
            <a:cxnLst/>
            <a:rect r="r" b="b" t="t" l="l"/>
            <a:pathLst>
              <a:path h="238887" w="772869">
                <a:moveTo>
                  <a:pt x="0" y="0"/>
                </a:moveTo>
                <a:lnTo>
                  <a:pt x="772869" y="0"/>
                </a:lnTo>
                <a:lnTo>
                  <a:pt x="772869" y="238887"/>
                </a:lnTo>
                <a:lnTo>
                  <a:pt x="0" y="2388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415389" y="2433944"/>
            <a:ext cx="13457222" cy="6237983"/>
          </a:xfrm>
          <a:custGeom>
            <a:avLst/>
            <a:gdLst/>
            <a:ahLst/>
            <a:cxnLst/>
            <a:rect r="r" b="b" t="t" l="l"/>
            <a:pathLst>
              <a:path h="6237983" w="13457222">
                <a:moveTo>
                  <a:pt x="0" y="0"/>
                </a:moveTo>
                <a:lnTo>
                  <a:pt x="13457222" y="0"/>
                </a:lnTo>
                <a:lnTo>
                  <a:pt x="13457222" y="6237983"/>
                </a:lnTo>
                <a:lnTo>
                  <a:pt x="0" y="6237983"/>
                </a:lnTo>
                <a:lnTo>
                  <a:pt x="0" y="0"/>
                </a:lnTo>
                <a:close/>
              </a:path>
            </a:pathLst>
          </a:custGeom>
          <a:blipFill>
            <a:blip r:embed="rId8"/>
            <a:stretch>
              <a:fillRect l="0" t="0" r="0" b="0"/>
            </a:stretch>
          </a:blipFill>
        </p:spPr>
      </p:sp>
      <p:sp>
        <p:nvSpPr>
          <p:cNvPr name="TextBox 7" id="7"/>
          <p:cNvSpPr txBox="true"/>
          <p:nvPr/>
        </p:nvSpPr>
        <p:spPr>
          <a:xfrm rot="0">
            <a:off x="1337858" y="1589108"/>
            <a:ext cx="16775759" cy="501935"/>
          </a:xfrm>
          <a:prstGeom prst="rect">
            <a:avLst/>
          </a:prstGeom>
        </p:spPr>
        <p:txBody>
          <a:bodyPr anchor="t" rtlCol="false" tIns="0" lIns="0" bIns="0" rIns="0">
            <a:spAutoFit/>
          </a:bodyPr>
          <a:lstStyle/>
          <a:p>
            <a:pPr algn="just">
              <a:lnSpc>
                <a:spcPts val="3516"/>
              </a:lnSpc>
            </a:pPr>
            <a:r>
              <a:rPr lang="en-US" sz="3286">
                <a:solidFill>
                  <a:srgbClr val="626ED4"/>
                </a:solidFill>
                <a:latin typeface="Telegraf Bold"/>
              </a:rPr>
              <a:t>5. Page d'enregistrement des présences(</a:t>
            </a:r>
            <a:r>
              <a:rPr lang="en-US" sz="3286">
                <a:solidFill>
                  <a:srgbClr val="FFFFFF"/>
                </a:solidFill>
                <a:latin typeface="Telegraf Bold"/>
              </a:rPr>
              <a:t>Attendance Sheet</a:t>
            </a:r>
            <a:r>
              <a:rPr lang="en-US" sz="3286">
                <a:solidFill>
                  <a:srgbClr val="626ED4"/>
                </a:solidFill>
                <a:latin typeface="Telegraf Bold"/>
              </a:rPr>
              <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1133475" y="899688"/>
            <a:ext cx="258025" cy="258025"/>
          </a:xfrm>
          <a:custGeom>
            <a:avLst/>
            <a:gdLst/>
            <a:ahLst/>
            <a:cxnLst/>
            <a:rect r="r" b="b" t="t" l="l"/>
            <a:pathLst>
              <a:path h="258025" w="258025">
                <a:moveTo>
                  <a:pt x="0" y="0"/>
                </a:moveTo>
                <a:lnTo>
                  <a:pt x="258025" y="0"/>
                </a:lnTo>
                <a:lnTo>
                  <a:pt x="258025" y="258024"/>
                </a:lnTo>
                <a:lnTo>
                  <a:pt x="0" y="2580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5490033">
            <a:off x="15550237" y="9252519"/>
            <a:ext cx="5475526" cy="2466083"/>
            <a:chOff x="0" y="0"/>
            <a:chExt cx="8459470" cy="3810000"/>
          </a:xfrm>
        </p:grpSpPr>
        <p:sp>
          <p:nvSpPr>
            <p:cNvPr name="Freeform 4" id="4"/>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89"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solidFill>
              <a:srgbClr val="626ED4"/>
            </a:solidFill>
            <a:ln w="12700">
              <a:solidFill>
                <a:srgbClr val="000000"/>
              </a:solidFill>
            </a:ln>
          </p:spPr>
        </p:sp>
      </p:grpSp>
      <p:grpSp>
        <p:nvGrpSpPr>
          <p:cNvPr name="Group 5" id="5"/>
          <p:cNvGrpSpPr/>
          <p:nvPr/>
        </p:nvGrpSpPr>
        <p:grpSpPr>
          <a:xfrm rot="0">
            <a:off x="3062148" y="3522965"/>
            <a:ext cx="6982841" cy="1241732"/>
            <a:chOff x="0" y="0"/>
            <a:chExt cx="1839102" cy="327040"/>
          </a:xfrm>
        </p:grpSpPr>
        <p:sp>
          <p:nvSpPr>
            <p:cNvPr name="Freeform 6" id="6"/>
            <p:cNvSpPr/>
            <p:nvPr/>
          </p:nvSpPr>
          <p:spPr>
            <a:xfrm flipH="false" flipV="false" rot="0">
              <a:off x="0" y="0"/>
              <a:ext cx="1839102" cy="327041"/>
            </a:xfrm>
            <a:custGeom>
              <a:avLst/>
              <a:gdLst/>
              <a:ahLst/>
              <a:cxnLst/>
              <a:rect r="r" b="b" t="t" l="l"/>
              <a:pathLst>
                <a:path h="327041" w="1839102">
                  <a:moveTo>
                    <a:pt x="56544" y="0"/>
                  </a:moveTo>
                  <a:lnTo>
                    <a:pt x="1782558" y="0"/>
                  </a:lnTo>
                  <a:cubicBezTo>
                    <a:pt x="1813786" y="0"/>
                    <a:pt x="1839102" y="25316"/>
                    <a:pt x="1839102" y="56544"/>
                  </a:cubicBezTo>
                  <a:lnTo>
                    <a:pt x="1839102" y="270496"/>
                  </a:lnTo>
                  <a:cubicBezTo>
                    <a:pt x="1839102" y="301725"/>
                    <a:pt x="1813786" y="327041"/>
                    <a:pt x="1782558" y="327041"/>
                  </a:cubicBezTo>
                  <a:lnTo>
                    <a:pt x="56544" y="327041"/>
                  </a:lnTo>
                  <a:cubicBezTo>
                    <a:pt x="25316" y="327041"/>
                    <a:pt x="0" y="301725"/>
                    <a:pt x="0" y="270496"/>
                  </a:cubicBezTo>
                  <a:lnTo>
                    <a:pt x="0" y="56544"/>
                  </a:lnTo>
                  <a:cubicBezTo>
                    <a:pt x="0" y="25316"/>
                    <a:pt x="25316" y="0"/>
                    <a:pt x="56544" y="0"/>
                  </a:cubicBezTo>
                  <a:close/>
                </a:path>
              </a:pathLst>
            </a:custGeom>
            <a:solidFill>
              <a:srgbClr val="626ED4"/>
            </a:solidFill>
          </p:spPr>
        </p:sp>
        <p:sp>
          <p:nvSpPr>
            <p:cNvPr name="TextBox 7" id="7"/>
            <p:cNvSpPr txBox="true"/>
            <p:nvPr/>
          </p:nvSpPr>
          <p:spPr>
            <a:xfrm>
              <a:off x="0" y="28575"/>
              <a:ext cx="812800" cy="784225"/>
            </a:xfrm>
            <a:prstGeom prst="rect">
              <a:avLst/>
            </a:prstGeom>
          </p:spPr>
          <p:txBody>
            <a:bodyPr anchor="ctr" rtlCol="false" tIns="50800" lIns="50800" bIns="50800" rIns="50800"/>
            <a:lstStyle/>
            <a:p>
              <a:pPr algn="ctr">
                <a:lnSpc>
                  <a:spcPts val="2058"/>
                </a:lnSpc>
              </a:pPr>
            </a:p>
          </p:txBody>
        </p:sp>
      </p:grpSp>
      <p:sp>
        <p:nvSpPr>
          <p:cNvPr name="TextBox 8" id="8"/>
          <p:cNvSpPr txBox="true"/>
          <p:nvPr/>
        </p:nvSpPr>
        <p:spPr>
          <a:xfrm rot="0">
            <a:off x="2161517" y="3846938"/>
            <a:ext cx="8784103" cy="755712"/>
          </a:xfrm>
          <a:prstGeom prst="rect">
            <a:avLst/>
          </a:prstGeom>
        </p:spPr>
        <p:txBody>
          <a:bodyPr anchor="t" rtlCol="false" tIns="0" lIns="0" bIns="0" rIns="0">
            <a:spAutoFit/>
          </a:bodyPr>
          <a:lstStyle/>
          <a:p>
            <a:pPr algn="ctr">
              <a:lnSpc>
                <a:spcPts val="4881"/>
              </a:lnSpc>
            </a:pPr>
            <a:r>
              <a:rPr lang="en-US" sz="6026">
                <a:solidFill>
                  <a:srgbClr val="FFFFFF"/>
                </a:solidFill>
                <a:latin typeface="Telegraf Bold"/>
              </a:rPr>
              <a:t>Liste des sujets:</a:t>
            </a:r>
          </a:p>
        </p:txBody>
      </p:sp>
      <p:sp>
        <p:nvSpPr>
          <p:cNvPr name="TextBox 9" id="9"/>
          <p:cNvSpPr txBox="true"/>
          <p:nvPr/>
        </p:nvSpPr>
        <p:spPr>
          <a:xfrm rot="0">
            <a:off x="2825638" y="5143500"/>
            <a:ext cx="14433662" cy="2410153"/>
          </a:xfrm>
          <a:prstGeom prst="rect">
            <a:avLst/>
          </a:prstGeom>
        </p:spPr>
        <p:txBody>
          <a:bodyPr anchor="t" rtlCol="false" tIns="0" lIns="0" bIns="0" rIns="0">
            <a:spAutoFit/>
          </a:bodyPr>
          <a:lstStyle/>
          <a:p>
            <a:pPr algn="just" marL="930724" indent="-465362" lvl="1">
              <a:lnSpc>
                <a:spcPts val="4612"/>
              </a:lnSpc>
              <a:buFont typeface="Arial"/>
              <a:buChar char="•"/>
            </a:pPr>
            <a:r>
              <a:rPr lang="en-US" sz="4310">
                <a:solidFill>
                  <a:srgbClr val="626ED4"/>
                </a:solidFill>
                <a:latin typeface="Telegraf Bold"/>
              </a:rPr>
              <a:t>Présentation et fonctions</a:t>
            </a:r>
          </a:p>
          <a:p>
            <a:pPr algn="just" marL="930724" indent="-465362" lvl="1">
              <a:lnSpc>
                <a:spcPts val="4612"/>
              </a:lnSpc>
              <a:buFont typeface="Arial"/>
              <a:buChar char="•"/>
            </a:pPr>
            <a:r>
              <a:rPr lang="en-US" sz="4310">
                <a:solidFill>
                  <a:srgbClr val="626ED4"/>
                </a:solidFill>
                <a:latin typeface="Telegraf Bold"/>
              </a:rPr>
              <a:t>Technologie de site Web</a:t>
            </a:r>
          </a:p>
          <a:p>
            <a:pPr algn="just" marL="930724" indent="-465362" lvl="1">
              <a:lnSpc>
                <a:spcPts val="4612"/>
              </a:lnSpc>
              <a:buFont typeface="Arial"/>
              <a:buChar char="•"/>
            </a:pPr>
            <a:r>
              <a:rPr lang="en-US" sz="4310">
                <a:solidFill>
                  <a:srgbClr val="626ED4"/>
                </a:solidFill>
                <a:latin typeface="Telegraf Bold"/>
              </a:rPr>
              <a:t>Les analyses</a:t>
            </a:r>
          </a:p>
          <a:p>
            <a:pPr algn="just" marL="930724" indent="-465362" lvl="1">
              <a:lnSpc>
                <a:spcPts val="4612"/>
              </a:lnSpc>
              <a:buFont typeface="Arial"/>
              <a:buChar char="•"/>
            </a:pPr>
            <a:r>
              <a:rPr lang="en-US" sz="4310">
                <a:solidFill>
                  <a:srgbClr val="626ED4"/>
                </a:solidFill>
                <a:latin typeface="Telegraf Bold"/>
              </a:rPr>
              <a:t> I'interface utilisateur de l'application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719542" y="654356"/>
            <a:ext cx="618316" cy="618316"/>
          </a:xfrm>
          <a:custGeom>
            <a:avLst/>
            <a:gdLst/>
            <a:ahLst/>
            <a:cxnLst/>
            <a:rect r="r" b="b" t="t" l="l"/>
            <a:pathLst>
              <a:path h="618316" w="618316">
                <a:moveTo>
                  <a:pt x="0" y="0"/>
                </a:moveTo>
                <a:lnTo>
                  <a:pt x="618316" y="0"/>
                </a:lnTo>
                <a:lnTo>
                  <a:pt x="618316" y="618316"/>
                </a:lnTo>
                <a:lnTo>
                  <a:pt x="0" y="6183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15328" y="-1272672"/>
            <a:ext cx="2545344" cy="2545344"/>
          </a:xfrm>
          <a:custGeom>
            <a:avLst/>
            <a:gdLst/>
            <a:ahLst/>
            <a:cxnLst/>
            <a:rect r="r" b="b" t="t" l="l"/>
            <a:pathLst>
              <a:path h="2545344" w="2545344">
                <a:moveTo>
                  <a:pt x="0" y="0"/>
                </a:moveTo>
                <a:lnTo>
                  <a:pt x="2545344" y="0"/>
                </a:lnTo>
                <a:lnTo>
                  <a:pt x="2545344" y="2545344"/>
                </a:lnTo>
                <a:lnTo>
                  <a:pt x="0" y="2545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22237" y="9950686"/>
            <a:ext cx="3472318" cy="3472318"/>
          </a:xfrm>
          <a:custGeom>
            <a:avLst/>
            <a:gdLst/>
            <a:ahLst/>
            <a:cxnLst/>
            <a:rect r="r" b="b" t="t" l="l"/>
            <a:pathLst>
              <a:path h="3472318" w="3472318">
                <a:moveTo>
                  <a:pt x="0" y="0"/>
                </a:moveTo>
                <a:lnTo>
                  <a:pt x="3472317" y="0"/>
                </a:lnTo>
                <a:lnTo>
                  <a:pt x="3472317" y="3472318"/>
                </a:lnTo>
                <a:lnTo>
                  <a:pt x="0" y="34723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22237" y="9019413"/>
            <a:ext cx="772869" cy="238887"/>
          </a:xfrm>
          <a:custGeom>
            <a:avLst/>
            <a:gdLst/>
            <a:ahLst/>
            <a:cxnLst/>
            <a:rect r="r" b="b" t="t" l="l"/>
            <a:pathLst>
              <a:path h="238887" w="772869">
                <a:moveTo>
                  <a:pt x="0" y="0"/>
                </a:moveTo>
                <a:lnTo>
                  <a:pt x="772869" y="0"/>
                </a:lnTo>
                <a:lnTo>
                  <a:pt x="772869" y="238887"/>
                </a:lnTo>
                <a:lnTo>
                  <a:pt x="0" y="2388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415389" y="2404849"/>
            <a:ext cx="13457222" cy="6244992"/>
          </a:xfrm>
          <a:custGeom>
            <a:avLst/>
            <a:gdLst/>
            <a:ahLst/>
            <a:cxnLst/>
            <a:rect r="r" b="b" t="t" l="l"/>
            <a:pathLst>
              <a:path h="6244992" w="13457222">
                <a:moveTo>
                  <a:pt x="0" y="0"/>
                </a:moveTo>
                <a:lnTo>
                  <a:pt x="13457222" y="0"/>
                </a:lnTo>
                <a:lnTo>
                  <a:pt x="13457222" y="6244993"/>
                </a:lnTo>
                <a:lnTo>
                  <a:pt x="0" y="6244993"/>
                </a:lnTo>
                <a:lnTo>
                  <a:pt x="0" y="0"/>
                </a:lnTo>
                <a:close/>
              </a:path>
            </a:pathLst>
          </a:custGeom>
          <a:blipFill>
            <a:blip r:embed="rId8"/>
            <a:stretch>
              <a:fillRect l="0" t="0" r="0" b="0"/>
            </a:stretch>
          </a:blipFill>
        </p:spPr>
      </p:sp>
      <p:sp>
        <p:nvSpPr>
          <p:cNvPr name="TextBox 7" id="7"/>
          <p:cNvSpPr txBox="true"/>
          <p:nvPr/>
        </p:nvSpPr>
        <p:spPr>
          <a:xfrm rot="0">
            <a:off x="1337858" y="1615894"/>
            <a:ext cx="16775759" cy="417480"/>
          </a:xfrm>
          <a:prstGeom prst="rect">
            <a:avLst/>
          </a:prstGeom>
        </p:spPr>
        <p:txBody>
          <a:bodyPr anchor="t" rtlCol="false" tIns="0" lIns="0" bIns="0" rIns="0">
            <a:spAutoFit/>
          </a:bodyPr>
          <a:lstStyle/>
          <a:p>
            <a:pPr algn="just">
              <a:lnSpc>
                <a:spcPts val="2981"/>
              </a:lnSpc>
            </a:pPr>
            <a:r>
              <a:rPr lang="en-US" sz="2786">
                <a:solidFill>
                  <a:srgbClr val="626ED4"/>
                </a:solidFill>
                <a:latin typeface="Telegraf Bold"/>
              </a:rPr>
              <a:t>6. Page d'affichage des données de présence et de départ (</a:t>
            </a:r>
            <a:r>
              <a:rPr lang="en-US" sz="2786">
                <a:solidFill>
                  <a:srgbClr val="FFFFFF"/>
                </a:solidFill>
                <a:latin typeface="Telegraf Bold"/>
              </a:rPr>
              <a:t>Sheet Report</a:t>
            </a:r>
            <a:r>
              <a:rPr lang="en-US" sz="2786">
                <a:solidFill>
                  <a:srgbClr val="626ED4"/>
                </a:solidFill>
                <a:latin typeface="Telegraf Bold"/>
              </a:rPr>
              <a: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719542" y="654356"/>
            <a:ext cx="618316" cy="618316"/>
          </a:xfrm>
          <a:custGeom>
            <a:avLst/>
            <a:gdLst/>
            <a:ahLst/>
            <a:cxnLst/>
            <a:rect r="r" b="b" t="t" l="l"/>
            <a:pathLst>
              <a:path h="618316" w="618316">
                <a:moveTo>
                  <a:pt x="0" y="0"/>
                </a:moveTo>
                <a:lnTo>
                  <a:pt x="618316" y="0"/>
                </a:lnTo>
                <a:lnTo>
                  <a:pt x="618316" y="618316"/>
                </a:lnTo>
                <a:lnTo>
                  <a:pt x="0" y="6183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15328" y="-1272672"/>
            <a:ext cx="2545344" cy="2545344"/>
          </a:xfrm>
          <a:custGeom>
            <a:avLst/>
            <a:gdLst/>
            <a:ahLst/>
            <a:cxnLst/>
            <a:rect r="r" b="b" t="t" l="l"/>
            <a:pathLst>
              <a:path h="2545344" w="2545344">
                <a:moveTo>
                  <a:pt x="0" y="0"/>
                </a:moveTo>
                <a:lnTo>
                  <a:pt x="2545344" y="0"/>
                </a:lnTo>
                <a:lnTo>
                  <a:pt x="2545344" y="2545344"/>
                </a:lnTo>
                <a:lnTo>
                  <a:pt x="0" y="2545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22237" y="9950686"/>
            <a:ext cx="3472318" cy="3472318"/>
          </a:xfrm>
          <a:custGeom>
            <a:avLst/>
            <a:gdLst/>
            <a:ahLst/>
            <a:cxnLst/>
            <a:rect r="r" b="b" t="t" l="l"/>
            <a:pathLst>
              <a:path h="3472318" w="3472318">
                <a:moveTo>
                  <a:pt x="0" y="0"/>
                </a:moveTo>
                <a:lnTo>
                  <a:pt x="3472317" y="0"/>
                </a:lnTo>
                <a:lnTo>
                  <a:pt x="3472317" y="3472318"/>
                </a:lnTo>
                <a:lnTo>
                  <a:pt x="0" y="34723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22237" y="9019413"/>
            <a:ext cx="772869" cy="238887"/>
          </a:xfrm>
          <a:custGeom>
            <a:avLst/>
            <a:gdLst/>
            <a:ahLst/>
            <a:cxnLst/>
            <a:rect r="r" b="b" t="t" l="l"/>
            <a:pathLst>
              <a:path h="238887" w="772869">
                <a:moveTo>
                  <a:pt x="0" y="0"/>
                </a:moveTo>
                <a:lnTo>
                  <a:pt x="772869" y="0"/>
                </a:lnTo>
                <a:lnTo>
                  <a:pt x="772869" y="238887"/>
                </a:lnTo>
                <a:lnTo>
                  <a:pt x="0" y="2388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428319" y="2437948"/>
            <a:ext cx="13431363" cy="6332334"/>
          </a:xfrm>
          <a:custGeom>
            <a:avLst/>
            <a:gdLst/>
            <a:ahLst/>
            <a:cxnLst/>
            <a:rect r="r" b="b" t="t" l="l"/>
            <a:pathLst>
              <a:path h="6332334" w="13431363">
                <a:moveTo>
                  <a:pt x="0" y="0"/>
                </a:moveTo>
                <a:lnTo>
                  <a:pt x="13431362" y="0"/>
                </a:lnTo>
                <a:lnTo>
                  <a:pt x="13431362" y="6332333"/>
                </a:lnTo>
                <a:lnTo>
                  <a:pt x="0" y="6332333"/>
                </a:lnTo>
                <a:lnTo>
                  <a:pt x="0" y="0"/>
                </a:lnTo>
                <a:close/>
              </a:path>
            </a:pathLst>
          </a:custGeom>
          <a:blipFill>
            <a:blip r:embed="rId8"/>
            <a:stretch>
              <a:fillRect l="0" t="0" r="0" b="0"/>
            </a:stretch>
          </a:blipFill>
        </p:spPr>
      </p:sp>
      <p:sp>
        <p:nvSpPr>
          <p:cNvPr name="TextBox 7" id="7"/>
          <p:cNvSpPr txBox="true"/>
          <p:nvPr/>
        </p:nvSpPr>
        <p:spPr>
          <a:xfrm rot="0">
            <a:off x="1337858" y="1646570"/>
            <a:ext cx="16775759" cy="417480"/>
          </a:xfrm>
          <a:prstGeom prst="rect">
            <a:avLst/>
          </a:prstGeom>
        </p:spPr>
        <p:txBody>
          <a:bodyPr anchor="t" rtlCol="false" tIns="0" lIns="0" bIns="0" rIns="0">
            <a:spAutoFit/>
          </a:bodyPr>
          <a:lstStyle/>
          <a:p>
            <a:pPr algn="just">
              <a:lnSpc>
                <a:spcPts val="2981"/>
              </a:lnSpc>
            </a:pPr>
            <a:r>
              <a:rPr lang="en-US" sz="2786">
                <a:solidFill>
                  <a:srgbClr val="626ED4"/>
                </a:solidFill>
                <a:latin typeface="Telegraf Bold"/>
              </a:rPr>
              <a:t>7. Page d'affichage du personnel de présence (</a:t>
            </a:r>
            <a:r>
              <a:rPr lang="en-US" sz="2786">
                <a:solidFill>
                  <a:srgbClr val="FFFFFF"/>
                </a:solidFill>
                <a:latin typeface="Telegraf Bold"/>
              </a:rPr>
              <a:t>Attendance Logs</a:t>
            </a:r>
            <a:r>
              <a:rPr lang="en-US" sz="2786">
                <a:solidFill>
                  <a:srgbClr val="626ED4"/>
                </a:solidFill>
                <a:latin typeface="Telegraf Bold"/>
              </a:rPr>
              <a: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719542" y="654356"/>
            <a:ext cx="618316" cy="618316"/>
          </a:xfrm>
          <a:custGeom>
            <a:avLst/>
            <a:gdLst/>
            <a:ahLst/>
            <a:cxnLst/>
            <a:rect r="r" b="b" t="t" l="l"/>
            <a:pathLst>
              <a:path h="618316" w="618316">
                <a:moveTo>
                  <a:pt x="0" y="0"/>
                </a:moveTo>
                <a:lnTo>
                  <a:pt x="618316" y="0"/>
                </a:lnTo>
                <a:lnTo>
                  <a:pt x="618316" y="618316"/>
                </a:lnTo>
                <a:lnTo>
                  <a:pt x="0" y="6183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15328" y="-1272672"/>
            <a:ext cx="2545344" cy="2545344"/>
          </a:xfrm>
          <a:custGeom>
            <a:avLst/>
            <a:gdLst/>
            <a:ahLst/>
            <a:cxnLst/>
            <a:rect r="r" b="b" t="t" l="l"/>
            <a:pathLst>
              <a:path h="2545344" w="2545344">
                <a:moveTo>
                  <a:pt x="0" y="0"/>
                </a:moveTo>
                <a:lnTo>
                  <a:pt x="2545344" y="0"/>
                </a:lnTo>
                <a:lnTo>
                  <a:pt x="2545344" y="2545344"/>
                </a:lnTo>
                <a:lnTo>
                  <a:pt x="0" y="2545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22237" y="9950686"/>
            <a:ext cx="3472318" cy="3472318"/>
          </a:xfrm>
          <a:custGeom>
            <a:avLst/>
            <a:gdLst/>
            <a:ahLst/>
            <a:cxnLst/>
            <a:rect r="r" b="b" t="t" l="l"/>
            <a:pathLst>
              <a:path h="3472318" w="3472318">
                <a:moveTo>
                  <a:pt x="0" y="0"/>
                </a:moveTo>
                <a:lnTo>
                  <a:pt x="3472317" y="0"/>
                </a:lnTo>
                <a:lnTo>
                  <a:pt x="3472317" y="3472318"/>
                </a:lnTo>
                <a:lnTo>
                  <a:pt x="0" y="34723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22237" y="9019413"/>
            <a:ext cx="772869" cy="238887"/>
          </a:xfrm>
          <a:custGeom>
            <a:avLst/>
            <a:gdLst/>
            <a:ahLst/>
            <a:cxnLst/>
            <a:rect r="r" b="b" t="t" l="l"/>
            <a:pathLst>
              <a:path h="238887" w="772869">
                <a:moveTo>
                  <a:pt x="0" y="0"/>
                </a:moveTo>
                <a:lnTo>
                  <a:pt x="772869" y="0"/>
                </a:lnTo>
                <a:lnTo>
                  <a:pt x="772869" y="238887"/>
                </a:lnTo>
                <a:lnTo>
                  <a:pt x="0" y="2388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431172" y="2196697"/>
            <a:ext cx="13425656" cy="6335543"/>
          </a:xfrm>
          <a:custGeom>
            <a:avLst/>
            <a:gdLst/>
            <a:ahLst/>
            <a:cxnLst/>
            <a:rect r="r" b="b" t="t" l="l"/>
            <a:pathLst>
              <a:path h="6335543" w="13425656">
                <a:moveTo>
                  <a:pt x="0" y="0"/>
                </a:moveTo>
                <a:lnTo>
                  <a:pt x="13425656" y="0"/>
                </a:lnTo>
                <a:lnTo>
                  <a:pt x="13425656" y="6335543"/>
                </a:lnTo>
                <a:lnTo>
                  <a:pt x="0" y="6335543"/>
                </a:lnTo>
                <a:lnTo>
                  <a:pt x="0" y="0"/>
                </a:lnTo>
                <a:close/>
              </a:path>
            </a:pathLst>
          </a:custGeom>
          <a:blipFill>
            <a:blip r:embed="rId8"/>
            <a:stretch>
              <a:fillRect l="0" t="0" r="0" b="0"/>
            </a:stretch>
          </a:blipFill>
        </p:spPr>
      </p:sp>
      <p:sp>
        <p:nvSpPr>
          <p:cNvPr name="TextBox 7" id="7"/>
          <p:cNvSpPr txBox="true"/>
          <p:nvPr/>
        </p:nvSpPr>
        <p:spPr>
          <a:xfrm rot="0">
            <a:off x="1512241" y="1293442"/>
            <a:ext cx="16775759" cy="417480"/>
          </a:xfrm>
          <a:prstGeom prst="rect">
            <a:avLst/>
          </a:prstGeom>
        </p:spPr>
        <p:txBody>
          <a:bodyPr anchor="t" rtlCol="false" tIns="0" lIns="0" bIns="0" rIns="0">
            <a:spAutoFit/>
          </a:bodyPr>
          <a:lstStyle/>
          <a:p>
            <a:pPr algn="just">
              <a:lnSpc>
                <a:spcPts val="2981"/>
              </a:lnSpc>
            </a:pPr>
            <a:r>
              <a:rPr lang="en-US" sz="2786">
                <a:solidFill>
                  <a:srgbClr val="626ED4"/>
                </a:solidFill>
                <a:latin typeface="Telegraf Bold"/>
              </a:rPr>
              <a:t>8. Voir la page de départ des employés (</a:t>
            </a:r>
            <a:r>
              <a:rPr lang="en-US" sz="2786">
                <a:solidFill>
                  <a:srgbClr val="FFFFFF"/>
                </a:solidFill>
                <a:latin typeface="Telegraf Bold"/>
              </a:rPr>
              <a:t>Leave</a:t>
            </a:r>
            <a:r>
              <a:rPr lang="en-US" sz="2786">
                <a:solidFill>
                  <a:srgbClr val="626ED4"/>
                </a:solidFill>
                <a:latin typeface="Telegraf Bold"/>
              </a:rPr>
              <a: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3508226" y="2597135"/>
            <a:ext cx="2559061" cy="1414463"/>
          </a:xfrm>
          <a:custGeom>
            <a:avLst/>
            <a:gdLst/>
            <a:ahLst/>
            <a:cxnLst/>
            <a:rect r="r" b="b" t="t" l="l"/>
            <a:pathLst>
              <a:path h="1414463" w="2559061">
                <a:moveTo>
                  <a:pt x="0" y="0"/>
                </a:moveTo>
                <a:lnTo>
                  <a:pt x="2559061" y="0"/>
                </a:lnTo>
                <a:lnTo>
                  <a:pt x="2559061" y="1414463"/>
                </a:lnTo>
                <a:lnTo>
                  <a:pt x="0" y="1414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47089" y="5108023"/>
            <a:ext cx="1744603" cy="964290"/>
          </a:xfrm>
          <a:custGeom>
            <a:avLst/>
            <a:gdLst/>
            <a:ahLst/>
            <a:cxnLst/>
            <a:rect r="r" b="b" t="t" l="l"/>
            <a:pathLst>
              <a:path h="964290" w="1744603">
                <a:moveTo>
                  <a:pt x="0" y="0"/>
                </a:moveTo>
                <a:lnTo>
                  <a:pt x="1744603" y="0"/>
                </a:lnTo>
                <a:lnTo>
                  <a:pt x="1744603" y="964290"/>
                </a:lnTo>
                <a:lnTo>
                  <a:pt x="0" y="964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9781" y="5743262"/>
            <a:ext cx="772869" cy="238887"/>
          </a:xfrm>
          <a:custGeom>
            <a:avLst/>
            <a:gdLst/>
            <a:ahLst/>
            <a:cxnLst/>
            <a:rect r="r" b="b" t="t" l="l"/>
            <a:pathLst>
              <a:path h="238887" w="772869">
                <a:moveTo>
                  <a:pt x="0" y="0"/>
                </a:moveTo>
                <a:lnTo>
                  <a:pt x="772869" y="0"/>
                </a:lnTo>
                <a:lnTo>
                  <a:pt x="772869" y="238887"/>
                </a:lnTo>
                <a:lnTo>
                  <a:pt x="0" y="238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0">
            <a:off x="15825350" y="2041046"/>
            <a:ext cx="772869" cy="238887"/>
          </a:xfrm>
          <a:custGeom>
            <a:avLst/>
            <a:gdLst/>
            <a:ahLst/>
            <a:cxnLst/>
            <a:rect r="r" b="b" t="t" l="l"/>
            <a:pathLst>
              <a:path h="238887" w="772869">
                <a:moveTo>
                  <a:pt x="772869" y="0"/>
                </a:moveTo>
                <a:lnTo>
                  <a:pt x="0" y="0"/>
                </a:lnTo>
                <a:lnTo>
                  <a:pt x="0" y="238887"/>
                </a:lnTo>
                <a:lnTo>
                  <a:pt x="772869" y="238887"/>
                </a:lnTo>
                <a:lnTo>
                  <a:pt x="7728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725639" y="2067715"/>
            <a:ext cx="11831175" cy="4725761"/>
          </a:xfrm>
          <a:prstGeom prst="rect">
            <a:avLst/>
          </a:prstGeom>
        </p:spPr>
        <p:txBody>
          <a:bodyPr anchor="t" rtlCol="false" tIns="0" lIns="0" bIns="0" rIns="0">
            <a:spAutoFit/>
          </a:bodyPr>
          <a:lstStyle/>
          <a:p>
            <a:pPr algn="ctr">
              <a:lnSpc>
                <a:spcPts val="11841"/>
              </a:lnSpc>
            </a:pPr>
            <a:r>
              <a:rPr lang="en-US" sz="12596">
                <a:solidFill>
                  <a:srgbClr val="FFFFFF"/>
                </a:solidFill>
                <a:latin typeface="Telegraf Bold"/>
              </a:rPr>
              <a:t>TERMINÉ MERCI BEAUCOUP</a:t>
            </a:r>
          </a:p>
        </p:txBody>
      </p:sp>
      <p:sp>
        <p:nvSpPr>
          <p:cNvPr name="TextBox 7" id="7"/>
          <p:cNvSpPr txBox="true"/>
          <p:nvPr/>
        </p:nvSpPr>
        <p:spPr>
          <a:xfrm rot="0">
            <a:off x="7804925" y="7991864"/>
            <a:ext cx="6482753" cy="1385705"/>
          </a:xfrm>
          <a:prstGeom prst="rect">
            <a:avLst/>
          </a:prstGeom>
        </p:spPr>
        <p:txBody>
          <a:bodyPr anchor="t" rtlCol="false" tIns="0" lIns="0" bIns="0" rIns="0">
            <a:spAutoFit/>
          </a:bodyPr>
          <a:lstStyle/>
          <a:p>
            <a:pPr>
              <a:lnSpc>
                <a:spcPts val="4124"/>
              </a:lnSpc>
            </a:pPr>
            <a:r>
              <a:rPr lang="en-US" sz="3124">
                <a:solidFill>
                  <a:srgbClr val="0176FF"/>
                </a:solidFill>
                <a:latin typeface="Telegraf Bold"/>
              </a:rPr>
              <a:t>PRÉPARATION :</a:t>
            </a:r>
          </a:p>
          <a:p>
            <a:pPr marL="545038" indent="-272519" lvl="1">
              <a:lnSpc>
                <a:spcPts val="3332"/>
              </a:lnSpc>
              <a:buFont typeface="Arial"/>
              <a:buChar char="•"/>
            </a:pPr>
            <a:r>
              <a:rPr lang="en-US" sz="2524">
                <a:solidFill>
                  <a:srgbClr val="FFFFFF"/>
                </a:solidFill>
                <a:latin typeface="Telegraf Bold"/>
              </a:rPr>
              <a:t>MOHAMMED AZAN </a:t>
            </a:r>
          </a:p>
          <a:p>
            <a:pPr marL="545038" indent="-272519" lvl="1">
              <a:lnSpc>
                <a:spcPts val="3332"/>
              </a:lnSpc>
              <a:buFont typeface="Arial"/>
              <a:buChar char="•"/>
            </a:pPr>
            <a:r>
              <a:rPr lang="en-US" sz="2524">
                <a:solidFill>
                  <a:srgbClr val="FFFFFF"/>
                </a:solidFill>
                <a:latin typeface="Telegraf Bold"/>
              </a:rPr>
              <a:t>Hashem Amran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3508226" y="2597135"/>
            <a:ext cx="2559061" cy="1414463"/>
          </a:xfrm>
          <a:custGeom>
            <a:avLst/>
            <a:gdLst/>
            <a:ahLst/>
            <a:cxnLst/>
            <a:rect r="r" b="b" t="t" l="l"/>
            <a:pathLst>
              <a:path h="1414463" w="2559061">
                <a:moveTo>
                  <a:pt x="0" y="0"/>
                </a:moveTo>
                <a:lnTo>
                  <a:pt x="2559061" y="0"/>
                </a:lnTo>
                <a:lnTo>
                  <a:pt x="2559061" y="1414463"/>
                </a:lnTo>
                <a:lnTo>
                  <a:pt x="0" y="1414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032080" y="4045244"/>
            <a:ext cx="10223840" cy="2482263"/>
          </a:xfrm>
          <a:prstGeom prst="rect">
            <a:avLst/>
          </a:prstGeom>
        </p:spPr>
        <p:txBody>
          <a:bodyPr anchor="t" rtlCol="false" tIns="0" lIns="0" bIns="0" rIns="0">
            <a:spAutoFit/>
          </a:bodyPr>
          <a:lstStyle/>
          <a:p>
            <a:pPr algn="ctr">
              <a:lnSpc>
                <a:spcPts val="8817"/>
              </a:lnSpc>
            </a:pPr>
            <a:r>
              <a:rPr lang="en-US" sz="10885">
                <a:solidFill>
                  <a:srgbClr val="FFFFFF"/>
                </a:solidFill>
                <a:latin typeface="Telegraf Bold"/>
              </a:rPr>
              <a:t>1 .Présentation et fonctions</a:t>
            </a:r>
          </a:p>
        </p:txBody>
      </p:sp>
      <p:sp>
        <p:nvSpPr>
          <p:cNvPr name="Freeform 4" id="4"/>
          <p:cNvSpPr/>
          <p:nvPr/>
        </p:nvSpPr>
        <p:spPr>
          <a:xfrm flipH="false" flipV="false" rot="0">
            <a:off x="14047089" y="5108023"/>
            <a:ext cx="1744603" cy="964290"/>
          </a:xfrm>
          <a:custGeom>
            <a:avLst/>
            <a:gdLst/>
            <a:ahLst/>
            <a:cxnLst/>
            <a:rect r="r" b="b" t="t" l="l"/>
            <a:pathLst>
              <a:path h="964290" w="1744603">
                <a:moveTo>
                  <a:pt x="0" y="0"/>
                </a:moveTo>
                <a:lnTo>
                  <a:pt x="1744603" y="0"/>
                </a:lnTo>
                <a:lnTo>
                  <a:pt x="1744603" y="964290"/>
                </a:lnTo>
                <a:lnTo>
                  <a:pt x="0" y="964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89781" y="5743262"/>
            <a:ext cx="772869" cy="238887"/>
          </a:xfrm>
          <a:custGeom>
            <a:avLst/>
            <a:gdLst/>
            <a:ahLst/>
            <a:cxnLst/>
            <a:rect r="r" b="b" t="t" l="l"/>
            <a:pathLst>
              <a:path h="238887" w="772869">
                <a:moveTo>
                  <a:pt x="0" y="0"/>
                </a:moveTo>
                <a:lnTo>
                  <a:pt x="772869" y="0"/>
                </a:lnTo>
                <a:lnTo>
                  <a:pt x="772869" y="238887"/>
                </a:lnTo>
                <a:lnTo>
                  <a:pt x="0" y="238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5825350" y="2041046"/>
            <a:ext cx="772869" cy="238887"/>
          </a:xfrm>
          <a:custGeom>
            <a:avLst/>
            <a:gdLst/>
            <a:ahLst/>
            <a:cxnLst/>
            <a:rect r="r" b="b" t="t" l="l"/>
            <a:pathLst>
              <a:path h="238887" w="772869">
                <a:moveTo>
                  <a:pt x="772869" y="0"/>
                </a:moveTo>
                <a:lnTo>
                  <a:pt x="0" y="0"/>
                </a:lnTo>
                <a:lnTo>
                  <a:pt x="0" y="238887"/>
                </a:lnTo>
                <a:lnTo>
                  <a:pt x="772869" y="238887"/>
                </a:lnTo>
                <a:lnTo>
                  <a:pt x="7728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662309" y="1175835"/>
            <a:ext cx="963383" cy="669113"/>
          </a:xfrm>
          <a:custGeom>
            <a:avLst/>
            <a:gdLst/>
            <a:ahLst/>
            <a:cxnLst/>
            <a:rect r="r" b="b" t="t" l="l"/>
            <a:pathLst>
              <a:path h="669113" w="963383">
                <a:moveTo>
                  <a:pt x="0" y="0"/>
                </a:moveTo>
                <a:lnTo>
                  <a:pt x="963382" y="0"/>
                </a:lnTo>
                <a:lnTo>
                  <a:pt x="963382" y="669113"/>
                </a:lnTo>
                <a:lnTo>
                  <a:pt x="0" y="6691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7086361"/>
            <a:ext cx="2171939" cy="2171939"/>
          </a:xfrm>
          <a:custGeom>
            <a:avLst/>
            <a:gdLst/>
            <a:ahLst/>
            <a:cxnLst/>
            <a:rect r="r" b="b" t="t" l="l"/>
            <a:pathLst>
              <a:path h="2171939" w="2171939">
                <a:moveTo>
                  <a:pt x="0" y="0"/>
                </a:moveTo>
                <a:lnTo>
                  <a:pt x="2171939" y="0"/>
                </a:lnTo>
                <a:lnTo>
                  <a:pt x="2171939" y="2171939"/>
                </a:lnTo>
                <a:lnTo>
                  <a:pt x="0" y="21719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516741" y="-2085728"/>
            <a:ext cx="5789919" cy="5789919"/>
          </a:xfrm>
          <a:custGeom>
            <a:avLst/>
            <a:gdLst/>
            <a:ahLst/>
            <a:cxnLst/>
            <a:rect r="r" b="b" t="t" l="l"/>
            <a:pathLst>
              <a:path h="5789919" w="5789919">
                <a:moveTo>
                  <a:pt x="0" y="0"/>
                </a:moveTo>
                <a:lnTo>
                  <a:pt x="5789918" y="0"/>
                </a:lnTo>
                <a:lnTo>
                  <a:pt x="5789918" y="5789919"/>
                </a:lnTo>
                <a:lnTo>
                  <a:pt x="0" y="5789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28235" y="2904690"/>
            <a:ext cx="772869" cy="238887"/>
          </a:xfrm>
          <a:custGeom>
            <a:avLst/>
            <a:gdLst/>
            <a:ahLst/>
            <a:cxnLst/>
            <a:rect r="r" b="b" t="t" l="l"/>
            <a:pathLst>
              <a:path h="238887" w="772869">
                <a:moveTo>
                  <a:pt x="0" y="0"/>
                </a:moveTo>
                <a:lnTo>
                  <a:pt x="772869" y="0"/>
                </a:lnTo>
                <a:lnTo>
                  <a:pt x="772869" y="238886"/>
                </a:lnTo>
                <a:lnTo>
                  <a:pt x="0" y="2388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804445" y="2551349"/>
            <a:ext cx="12679111" cy="1336855"/>
          </a:xfrm>
          <a:prstGeom prst="rect">
            <a:avLst/>
          </a:prstGeom>
        </p:spPr>
        <p:txBody>
          <a:bodyPr anchor="t" rtlCol="false" tIns="0" lIns="0" bIns="0" rIns="0">
            <a:spAutoFit/>
          </a:bodyPr>
          <a:lstStyle/>
          <a:p>
            <a:pPr algn="ctr">
              <a:lnSpc>
                <a:spcPts val="4727"/>
              </a:lnSpc>
            </a:pPr>
            <a:r>
              <a:rPr lang="en-US" sz="5836">
                <a:solidFill>
                  <a:srgbClr val="FFFFFF"/>
                </a:solidFill>
                <a:latin typeface="Telegraf Bold"/>
              </a:rPr>
              <a:t>Qu'est-ce que l'application de gestion des employés ?</a:t>
            </a:r>
          </a:p>
        </p:txBody>
      </p:sp>
      <p:sp>
        <p:nvSpPr>
          <p:cNvPr name="Freeform 7" id="7"/>
          <p:cNvSpPr/>
          <p:nvPr/>
        </p:nvSpPr>
        <p:spPr>
          <a:xfrm flipH="true" flipV="false" rot="0">
            <a:off x="15673634" y="8975890"/>
            <a:ext cx="772869" cy="238887"/>
          </a:xfrm>
          <a:custGeom>
            <a:avLst/>
            <a:gdLst/>
            <a:ahLst/>
            <a:cxnLst/>
            <a:rect r="r" b="b" t="t" l="l"/>
            <a:pathLst>
              <a:path h="238887" w="772869">
                <a:moveTo>
                  <a:pt x="772869" y="0"/>
                </a:moveTo>
                <a:lnTo>
                  <a:pt x="0" y="0"/>
                </a:lnTo>
                <a:lnTo>
                  <a:pt x="0" y="238887"/>
                </a:lnTo>
                <a:lnTo>
                  <a:pt x="772869" y="238887"/>
                </a:lnTo>
                <a:lnTo>
                  <a:pt x="77286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043334" y="4487793"/>
            <a:ext cx="10201331" cy="4228517"/>
          </a:xfrm>
          <a:prstGeom prst="rect">
            <a:avLst/>
          </a:prstGeom>
        </p:spPr>
        <p:txBody>
          <a:bodyPr anchor="t" rtlCol="false" tIns="0" lIns="0" bIns="0" rIns="0">
            <a:spAutoFit/>
          </a:bodyPr>
          <a:lstStyle/>
          <a:p>
            <a:pPr algn="ctr">
              <a:lnSpc>
                <a:spcPts val="4757"/>
              </a:lnSpc>
            </a:pPr>
            <a:r>
              <a:rPr lang="en-US" sz="3397">
                <a:solidFill>
                  <a:srgbClr val="FFFFFF"/>
                </a:solidFill>
                <a:latin typeface="Telegraf Bold"/>
              </a:rPr>
              <a:t>Une application de gestion des employés qui simplifie la tâche de l'employé des ressources humaines en enregistrant tous les métiers de l'entreprise, en affectant un employé pour les exercer et en suivant les horaires de présence des employés.</a:t>
            </a:r>
          </a:p>
          <a:p>
            <a:pPr algn="ctr">
              <a:lnSpc>
                <a:spcPts val="4757"/>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049193" y="-657896"/>
            <a:ext cx="2180089" cy="1193103"/>
          </a:xfrm>
          <a:custGeom>
            <a:avLst/>
            <a:gdLst/>
            <a:ahLst/>
            <a:cxnLst/>
            <a:rect r="r" b="b" t="t" l="l"/>
            <a:pathLst>
              <a:path h="1193103" w="2180089">
                <a:moveTo>
                  <a:pt x="0" y="0"/>
                </a:moveTo>
                <a:lnTo>
                  <a:pt x="2180089" y="0"/>
                </a:lnTo>
                <a:lnTo>
                  <a:pt x="2180089" y="1193103"/>
                </a:lnTo>
                <a:lnTo>
                  <a:pt x="0" y="11931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400650" y="5641627"/>
            <a:ext cx="7486699" cy="1403756"/>
          </a:xfrm>
          <a:custGeom>
            <a:avLst/>
            <a:gdLst/>
            <a:ahLst/>
            <a:cxnLst/>
            <a:rect r="r" b="b" t="t" l="l"/>
            <a:pathLst>
              <a:path h="1403756" w="7486699">
                <a:moveTo>
                  <a:pt x="0" y="0"/>
                </a:moveTo>
                <a:lnTo>
                  <a:pt x="7486700" y="0"/>
                </a:lnTo>
                <a:lnTo>
                  <a:pt x="7486700" y="1403756"/>
                </a:lnTo>
                <a:lnTo>
                  <a:pt x="0" y="14037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622736" y="1777920"/>
            <a:ext cx="14951720" cy="1785833"/>
          </a:xfrm>
          <a:prstGeom prst="rect">
            <a:avLst/>
          </a:prstGeom>
        </p:spPr>
        <p:txBody>
          <a:bodyPr anchor="t" rtlCol="false" tIns="0" lIns="0" bIns="0" rIns="0">
            <a:spAutoFit/>
          </a:bodyPr>
          <a:lstStyle/>
          <a:p>
            <a:pPr algn="ctr">
              <a:lnSpc>
                <a:spcPts val="6306"/>
              </a:lnSpc>
            </a:pPr>
            <a:r>
              <a:rPr lang="en-US" sz="7786">
                <a:solidFill>
                  <a:srgbClr val="FFFFFF"/>
                </a:solidFill>
                <a:latin typeface="Telegraf Bold"/>
              </a:rPr>
              <a:t>Fonctionnalités principales de l'application :</a:t>
            </a:r>
          </a:p>
        </p:txBody>
      </p:sp>
      <p:sp>
        <p:nvSpPr>
          <p:cNvPr name="Freeform 5" id="5"/>
          <p:cNvSpPr/>
          <p:nvPr/>
        </p:nvSpPr>
        <p:spPr>
          <a:xfrm flipH="false" flipV="false" rot="0">
            <a:off x="1611897" y="3900812"/>
            <a:ext cx="7486699" cy="1403756"/>
          </a:xfrm>
          <a:custGeom>
            <a:avLst/>
            <a:gdLst/>
            <a:ahLst/>
            <a:cxnLst/>
            <a:rect r="r" b="b" t="t" l="l"/>
            <a:pathLst>
              <a:path h="1403756" w="7486699">
                <a:moveTo>
                  <a:pt x="0" y="0"/>
                </a:moveTo>
                <a:lnTo>
                  <a:pt x="7486699" y="0"/>
                </a:lnTo>
                <a:lnTo>
                  <a:pt x="7486699" y="1403756"/>
                </a:lnTo>
                <a:lnTo>
                  <a:pt x="0" y="14037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2087044" y="4215657"/>
            <a:ext cx="6455642" cy="850265"/>
          </a:xfrm>
          <a:prstGeom prst="rect">
            <a:avLst/>
          </a:prstGeom>
        </p:spPr>
        <p:txBody>
          <a:bodyPr anchor="t" rtlCol="false" tIns="0" lIns="0" bIns="0" rIns="0">
            <a:spAutoFit/>
          </a:bodyPr>
          <a:lstStyle/>
          <a:p>
            <a:pPr algn="ctr">
              <a:lnSpc>
                <a:spcPts val="2753"/>
              </a:lnSpc>
            </a:pPr>
            <a:r>
              <a:rPr lang="en-US" sz="3399">
                <a:solidFill>
                  <a:srgbClr val="171717"/>
                </a:solidFill>
                <a:latin typeface="Telegraf Bold"/>
              </a:rPr>
              <a:t>1- Gestion des employés</a:t>
            </a:r>
          </a:p>
          <a:p>
            <a:pPr algn="ctr">
              <a:lnSpc>
                <a:spcPts val="4466"/>
              </a:lnSpc>
            </a:pPr>
            <a:r>
              <a:rPr lang="en-US" sz="2900">
                <a:solidFill>
                  <a:srgbClr val="171717"/>
                </a:solidFill>
                <a:latin typeface="Telegraf Bold"/>
              </a:rPr>
              <a:t>(ajouter, supprimer, modifier)</a:t>
            </a:r>
          </a:p>
        </p:txBody>
      </p:sp>
      <p:sp>
        <p:nvSpPr>
          <p:cNvPr name="Freeform 7" id="7"/>
          <p:cNvSpPr/>
          <p:nvPr/>
        </p:nvSpPr>
        <p:spPr>
          <a:xfrm flipH="false" flipV="false" rot="0">
            <a:off x="9735789" y="3900812"/>
            <a:ext cx="7486699" cy="1403756"/>
          </a:xfrm>
          <a:custGeom>
            <a:avLst/>
            <a:gdLst/>
            <a:ahLst/>
            <a:cxnLst/>
            <a:rect r="r" b="b" t="t" l="l"/>
            <a:pathLst>
              <a:path h="1403756" w="7486699">
                <a:moveTo>
                  <a:pt x="0" y="0"/>
                </a:moveTo>
                <a:lnTo>
                  <a:pt x="7486699" y="0"/>
                </a:lnTo>
                <a:lnTo>
                  <a:pt x="7486699" y="1403756"/>
                </a:lnTo>
                <a:lnTo>
                  <a:pt x="0" y="14037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57301" y="7378758"/>
            <a:ext cx="7486699" cy="1403756"/>
          </a:xfrm>
          <a:custGeom>
            <a:avLst/>
            <a:gdLst/>
            <a:ahLst/>
            <a:cxnLst/>
            <a:rect r="r" b="b" t="t" l="l"/>
            <a:pathLst>
              <a:path h="1403756" w="7486699">
                <a:moveTo>
                  <a:pt x="0" y="0"/>
                </a:moveTo>
                <a:lnTo>
                  <a:pt x="7486699" y="0"/>
                </a:lnTo>
                <a:lnTo>
                  <a:pt x="7486699" y="1403756"/>
                </a:lnTo>
                <a:lnTo>
                  <a:pt x="0" y="14037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0456731" y="7378758"/>
            <a:ext cx="7486699" cy="1403756"/>
          </a:xfrm>
          <a:custGeom>
            <a:avLst/>
            <a:gdLst/>
            <a:ahLst/>
            <a:cxnLst/>
            <a:rect r="r" b="b" t="t" l="l"/>
            <a:pathLst>
              <a:path h="1403756" w="7486699">
                <a:moveTo>
                  <a:pt x="0" y="0"/>
                </a:moveTo>
                <a:lnTo>
                  <a:pt x="7486700" y="0"/>
                </a:lnTo>
                <a:lnTo>
                  <a:pt x="7486700" y="1403756"/>
                </a:lnTo>
                <a:lnTo>
                  <a:pt x="0" y="14037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0251318" y="4175563"/>
            <a:ext cx="6455642" cy="964459"/>
          </a:xfrm>
          <a:prstGeom prst="rect">
            <a:avLst/>
          </a:prstGeom>
        </p:spPr>
        <p:txBody>
          <a:bodyPr anchor="t" rtlCol="false" tIns="0" lIns="0" bIns="0" rIns="0">
            <a:spAutoFit/>
          </a:bodyPr>
          <a:lstStyle/>
          <a:p>
            <a:pPr algn="ctr">
              <a:lnSpc>
                <a:spcPts val="3537"/>
              </a:lnSpc>
            </a:pPr>
            <a:r>
              <a:rPr lang="en-US" sz="3401">
                <a:solidFill>
                  <a:srgbClr val="171717"/>
                </a:solidFill>
                <a:latin typeface="Telegraf Bold"/>
              </a:rPr>
              <a:t>2- Ajouter des occupations fonctionnelles</a:t>
            </a:r>
          </a:p>
        </p:txBody>
      </p:sp>
      <p:sp>
        <p:nvSpPr>
          <p:cNvPr name="TextBox 11" id="11"/>
          <p:cNvSpPr txBox="true"/>
          <p:nvPr/>
        </p:nvSpPr>
        <p:spPr>
          <a:xfrm rot="0">
            <a:off x="5870775" y="5916404"/>
            <a:ext cx="6455642" cy="964438"/>
          </a:xfrm>
          <a:prstGeom prst="rect">
            <a:avLst/>
          </a:prstGeom>
        </p:spPr>
        <p:txBody>
          <a:bodyPr anchor="t" rtlCol="false" tIns="0" lIns="0" bIns="0" rIns="0">
            <a:spAutoFit/>
          </a:bodyPr>
          <a:lstStyle/>
          <a:p>
            <a:pPr algn="ctr">
              <a:lnSpc>
                <a:spcPts val="3535"/>
              </a:lnSpc>
            </a:pPr>
            <a:r>
              <a:rPr lang="en-US" sz="3399">
                <a:solidFill>
                  <a:srgbClr val="171717"/>
                </a:solidFill>
                <a:latin typeface="Telegraf Bold"/>
              </a:rPr>
              <a:t>3- Affectation du salarié à un métier précis</a:t>
            </a:r>
          </a:p>
        </p:txBody>
      </p:sp>
      <p:sp>
        <p:nvSpPr>
          <p:cNvPr name="TextBox 12" id="12"/>
          <p:cNvSpPr txBox="true"/>
          <p:nvPr/>
        </p:nvSpPr>
        <p:spPr>
          <a:xfrm rot="0">
            <a:off x="2172829" y="7597833"/>
            <a:ext cx="6455642" cy="964438"/>
          </a:xfrm>
          <a:prstGeom prst="rect">
            <a:avLst/>
          </a:prstGeom>
        </p:spPr>
        <p:txBody>
          <a:bodyPr anchor="t" rtlCol="false" tIns="0" lIns="0" bIns="0" rIns="0">
            <a:spAutoFit/>
          </a:bodyPr>
          <a:lstStyle/>
          <a:p>
            <a:pPr algn="ctr">
              <a:lnSpc>
                <a:spcPts val="3535"/>
              </a:lnSpc>
            </a:pPr>
            <a:r>
              <a:rPr lang="en-US" sz="3399">
                <a:solidFill>
                  <a:srgbClr val="171717"/>
                </a:solidFill>
                <a:latin typeface="Telegraf Bold"/>
              </a:rPr>
              <a:t>4- Suivi de l'assiduité et du départ de l'employé</a:t>
            </a:r>
          </a:p>
        </p:txBody>
      </p:sp>
      <p:sp>
        <p:nvSpPr>
          <p:cNvPr name="TextBox 13" id="13"/>
          <p:cNvSpPr txBox="true"/>
          <p:nvPr/>
        </p:nvSpPr>
        <p:spPr>
          <a:xfrm rot="0">
            <a:off x="10972260" y="7845483"/>
            <a:ext cx="6455642" cy="435102"/>
          </a:xfrm>
          <a:prstGeom prst="rect">
            <a:avLst/>
          </a:prstGeom>
        </p:spPr>
        <p:txBody>
          <a:bodyPr anchor="t" rtlCol="false" tIns="0" lIns="0" bIns="0" rIns="0">
            <a:spAutoFit/>
          </a:bodyPr>
          <a:lstStyle/>
          <a:p>
            <a:pPr algn="ctr">
              <a:lnSpc>
                <a:spcPts val="2753"/>
              </a:lnSpc>
            </a:pPr>
            <a:r>
              <a:rPr lang="en-US" sz="3399">
                <a:solidFill>
                  <a:srgbClr val="171717"/>
                </a:solidFill>
                <a:latin typeface="Telegraf Bold"/>
              </a:rPr>
              <a:t>5- Rapports et statistiques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3508226" y="2597135"/>
            <a:ext cx="2559061" cy="1414463"/>
          </a:xfrm>
          <a:custGeom>
            <a:avLst/>
            <a:gdLst/>
            <a:ahLst/>
            <a:cxnLst/>
            <a:rect r="r" b="b" t="t" l="l"/>
            <a:pathLst>
              <a:path h="1414463" w="2559061">
                <a:moveTo>
                  <a:pt x="0" y="0"/>
                </a:moveTo>
                <a:lnTo>
                  <a:pt x="2559061" y="0"/>
                </a:lnTo>
                <a:lnTo>
                  <a:pt x="2559061" y="1414463"/>
                </a:lnTo>
                <a:lnTo>
                  <a:pt x="0" y="1414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032080" y="4045244"/>
            <a:ext cx="10223840" cy="2482263"/>
          </a:xfrm>
          <a:prstGeom prst="rect">
            <a:avLst/>
          </a:prstGeom>
        </p:spPr>
        <p:txBody>
          <a:bodyPr anchor="t" rtlCol="false" tIns="0" lIns="0" bIns="0" rIns="0">
            <a:spAutoFit/>
          </a:bodyPr>
          <a:lstStyle/>
          <a:p>
            <a:pPr algn="ctr">
              <a:lnSpc>
                <a:spcPts val="8817"/>
              </a:lnSpc>
            </a:pPr>
            <a:r>
              <a:rPr lang="en-US" sz="10885">
                <a:solidFill>
                  <a:srgbClr val="FFFFFF"/>
                </a:solidFill>
                <a:latin typeface="Telegraf Bold"/>
              </a:rPr>
              <a:t>2 .technologie de site Web</a:t>
            </a:r>
          </a:p>
        </p:txBody>
      </p:sp>
      <p:sp>
        <p:nvSpPr>
          <p:cNvPr name="Freeform 4" id="4"/>
          <p:cNvSpPr/>
          <p:nvPr/>
        </p:nvSpPr>
        <p:spPr>
          <a:xfrm flipH="false" flipV="false" rot="0">
            <a:off x="14047089" y="5108023"/>
            <a:ext cx="1744603" cy="964290"/>
          </a:xfrm>
          <a:custGeom>
            <a:avLst/>
            <a:gdLst/>
            <a:ahLst/>
            <a:cxnLst/>
            <a:rect r="r" b="b" t="t" l="l"/>
            <a:pathLst>
              <a:path h="964290" w="1744603">
                <a:moveTo>
                  <a:pt x="0" y="0"/>
                </a:moveTo>
                <a:lnTo>
                  <a:pt x="1744603" y="0"/>
                </a:lnTo>
                <a:lnTo>
                  <a:pt x="1744603" y="964290"/>
                </a:lnTo>
                <a:lnTo>
                  <a:pt x="0" y="964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89781" y="5743262"/>
            <a:ext cx="772869" cy="238887"/>
          </a:xfrm>
          <a:custGeom>
            <a:avLst/>
            <a:gdLst/>
            <a:ahLst/>
            <a:cxnLst/>
            <a:rect r="r" b="b" t="t" l="l"/>
            <a:pathLst>
              <a:path h="238887" w="772869">
                <a:moveTo>
                  <a:pt x="0" y="0"/>
                </a:moveTo>
                <a:lnTo>
                  <a:pt x="772869" y="0"/>
                </a:lnTo>
                <a:lnTo>
                  <a:pt x="772869" y="238887"/>
                </a:lnTo>
                <a:lnTo>
                  <a:pt x="0" y="238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5825350" y="2041046"/>
            <a:ext cx="772869" cy="238887"/>
          </a:xfrm>
          <a:custGeom>
            <a:avLst/>
            <a:gdLst/>
            <a:ahLst/>
            <a:cxnLst/>
            <a:rect r="r" b="b" t="t" l="l"/>
            <a:pathLst>
              <a:path h="238887" w="772869">
                <a:moveTo>
                  <a:pt x="772869" y="0"/>
                </a:moveTo>
                <a:lnTo>
                  <a:pt x="0" y="0"/>
                </a:lnTo>
                <a:lnTo>
                  <a:pt x="0" y="238887"/>
                </a:lnTo>
                <a:lnTo>
                  <a:pt x="772869" y="238887"/>
                </a:lnTo>
                <a:lnTo>
                  <a:pt x="7728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1640144" y="4022785"/>
            <a:ext cx="1870543" cy="642786"/>
          </a:xfrm>
          <a:custGeom>
            <a:avLst/>
            <a:gdLst/>
            <a:ahLst/>
            <a:cxnLst/>
            <a:rect r="r" b="b" t="t" l="l"/>
            <a:pathLst>
              <a:path h="642786" w="1870543">
                <a:moveTo>
                  <a:pt x="0" y="0"/>
                </a:moveTo>
                <a:lnTo>
                  <a:pt x="1870543" y="0"/>
                </a:lnTo>
                <a:lnTo>
                  <a:pt x="1870543" y="642787"/>
                </a:lnTo>
                <a:lnTo>
                  <a:pt x="0" y="6427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09154" y="4008498"/>
            <a:ext cx="1870543" cy="642786"/>
          </a:xfrm>
          <a:custGeom>
            <a:avLst/>
            <a:gdLst/>
            <a:ahLst/>
            <a:cxnLst/>
            <a:rect r="r" b="b" t="t" l="l"/>
            <a:pathLst>
              <a:path h="642786" w="1870543">
                <a:moveTo>
                  <a:pt x="0" y="0"/>
                </a:moveTo>
                <a:lnTo>
                  <a:pt x="1870543" y="0"/>
                </a:lnTo>
                <a:lnTo>
                  <a:pt x="1870543" y="642786"/>
                </a:lnTo>
                <a:lnTo>
                  <a:pt x="0" y="642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45799" y="4008498"/>
            <a:ext cx="1870543" cy="642786"/>
          </a:xfrm>
          <a:custGeom>
            <a:avLst/>
            <a:gdLst/>
            <a:ahLst/>
            <a:cxnLst/>
            <a:rect r="r" b="b" t="t" l="l"/>
            <a:pathLst>
              <a:path h="642786" w="1870543">
                <a:moveTo>
                  <a:pt x="0" y="0"/>
                </a:moveTo>
                <a:lnTo>
                  <a:pt x="1870543" y="0"/>
                </a:lnTo>
                <a:lnTo>
                  <a:pt x="1870543" y="642786"/>
                </a:lnTo>
                <a:lnTo>
                  <a:pt x="0" y="642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673441" y="4022785"/>
            <a:ext cx="1870543" cy="642786"/>
          </a:xfrm>
          <a:custGeom>
            <a:avLst/>
            <a:gdLst/>
            <a:ahLst/>
            <a:cxnLst/>
            <a:rect r="r" b="b" t="t" l="l"/>
            <a:pathLst>
              <a:path h="642786" w="1870543">
                <a:moveTo>
                  <a:pt x="0" y="0"/>
                </a:moveTo>
                <a:lnTo>
                  <a:pt x="1870542" y="0"/>
                </a:lnTo>
                <a:lnTo>
                  <a:pt x="1870542" y="642787"/>
                </a:lnTo>
                <a:lnTo>
                  <a:pt x="0" y="6427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40144" y="7679213"/>
            <a:ext cx="1695964" cy="1739450"/>
          </a:xfrm>
          <a:custGeom>
            <a:avLst/>
            <a:gdLst/>
            <a:ahLst/>
            <a:cxnLst/>
            <a:rect r="r" b="b" t="t" l="l"/>
            <a:pathLst>
              <a:path h="1739450" w="1695964">
                <a:moveTo>
                  <a:pt x="0" y="0"/>
                </a:moveTo>
                <a:lnTo>
                  <a:pt x="1695964" y="0"/>
                </a:lnTo>
                <a:lnTo>
                  <a:pt x="1695964" y="1739450"/>
                </a:lnTo>
                <a:lnTo>
                  <a:pt x="0" y="1739450"/>
                </a:lnTo>
                <a:lnTo>
                  <a:pt x="0" y="0"/>
                </a:lnTo>
                <a:close/>
              </a:path>
            </a:pathLst>
          </a:custGeom>
          <a:blipFill>
            <a:blip r:embed="rId4"/>
            <a:stretch>
              <a:fillRect l="0" t="0" r="0" b="0"/>
            </a:stretch>
          </a:blipFill>
        </p:spPr>
      </p:sp>
      <p:sp>
        <p:nvSpPr>
          <p:cNvPr name="Freeform 7" id="7"/>
          <p:cNvSpPr/>
          <p:nvPr/>
        </p:nvSpPr>
        <p:spPr>
          <a:xfrm flipH="false" flipV="false" rot="0">
            <a:off x="5632608" y="7509222"/>
            <a:ext cx="1760221" cy="2079431"/>
          </a:xfrm>
          <a:custGeom>
            <a:avLst/>
            <a:gdLst/>
            <a:ahLst/>
            <a:cxnLst/>
            <a:rect r="r" b="b" t="t" l="l"/>
            <a:pathLst>
              <a:path h="2079431" w="1760221">
                <a:moveTo>
                  <a:pt x="0" y="0"/>
                </a:moveTo>
                <a:lnTo>
                  <a:pt x="1760220" y="0"/>
                </a:lnTo>
                <a:lnTo>
                  <a:pt x="1760220" y="2079432"/>
                </a:lnTo>
                <a:lnTo>
                  <a:pt x="0" y="2079432"/>
                </a:lnTo>
                <a:lnTo>
                  <a:pt x="0" y="0"/>
                </a:lnTo>
                <a:close/>
              </a:path>
            </a:pathLst>
          </a:custGeom>
          <a:blipFill>
            <a:blip r:embed="rId5"/>
            <a:stretch>
              <a:fillRect l="0" t="0" r="0" b="0"/>
            </a:stretch>
          </a:blipFill>
        </p:spPr>
      </p:sp>
      <p:sp>
        <p:nvSpPr>
          <p:cNvPr name="Freeform 8" id="8"/>
          <p:cNvSpPr/>
          <p:nvPr/>
        </p:nvSpPr>
        <p:spPr>
          <a:xfrm flipH="false" flipV="false" rot="0">
            <a:off x="9947208" y="7356822"/>
            <a:ext cx="2467726" cy="2384231"/>
          </a:xfrm>
          <a:custGeom>
            <a:avLst/>
            <a:gdLst/>
            <a:ahLst/>
            <a:cxnLst/>
            <a:rect r="r" b="b" t="t" l="l"/>
            <a:pathLst>
              <a:path h="2384231" w="2467726">
                <a:moveTo>
                  <a:pt x="0" y="0"/>
                </a:moveTo>
                <a:lnTo>
                  <a:pt x="2467726" y="0"/>
                </a:lnTo>
                <a:lnTo>
                  <a:pt x="2467726" y="2384232"/>
                </a:lnTo>
                <a:lnTo>
                  <a:pt x="0" y="2384232"/>
                </a:lnTo>
                <a:lnTo>
                  <a:pt x="0" y="0"/>
                </a:lnTo>
                <a:close/>
              </a:path>
            </a:pathLst>
          </a:custGeom>
          <a:blipFill>
            <a:blip r:embed="rId6"/>
            <a:stretch>
              <a:fillRect l="0" t="0" r="0" b="0"/>
            </a:stretch>
          </a:blipFill>
        </p:spPr>
      </p:sp>
      <p:sp>
        <p:nvSpPr>
          <p:cNvPr name="Freeform 9" id="9"/>
          <p:cNvSpPr/>
          <p:nvPr/>
        </p:nvSpPr>
        <p:spPr>
          <a:xfrm flipH="false" flipV="false" rot="0">
            <a:off x="14564154" y="7169467"/>
            <a:ext cx="2088833" cy="2088833"/>
          </a:xfrm>
          <a:custGeom>
            <a:avLst/>
            <a:gdLst/>
            <a:ahLst/>
            <a:cxnLst/>
            <a:rect r="r" b="b" t="t" l="l"/>
            <a:pathLst>
              <a:path h="2088833" w="2088833">
                <a:moveTo>
                  <a:pt x="0" y="0"/>
                </a:moveTo>
                <a:lnTo>
                  <a:pt x="2088833" y="0"/>
                </a:lnTo>
                <a:lnTo>
                  <a:pt x="2088833" y="2088833"/>
                </a:lnTo>
                <a:lnTo>
                  <a:pt x="0" y="2088833"/>
                </a:lnTo>
                <a:lnTo>
                  <a:pt x="0" y="0"/>
                </a:lnTo>
                <a:close/>
              </a:path>
            </a:pathLst>
          </a:custGeom>
          <a:blipFill>
            <a:blip r:embed="rId7"/>
            <a:stretch>
              <a:fillRect l="0" t="0" r="0" b="0"/>
            </a:stretch>
          </a:blipFill>
        </p:spPr>
      </p:sp>
      <p:sp>
        <p:nvSpPr>
          <p:cNvPr name="TextBox 10" id="10"/>
          <p:cNvSpPr txBox="true"/>
          <p:nvPr/>
        </p:nvSpPr>
        <p:spPr>
          <a:xfrm rot="0">
            <a:off x="3184768" y="1424316"/>
            <a:ext cx="13021848" cy="972215"/>
          </a:xfrm>
          <a:prstGeom prst="rect">
            <a:avLst/>
          </a:prstGeom>
        </p:spPr>
        <p:txBody>
          <a:bodyPr anchor="t" rtlCol="false" tIns="0" lIns="0" bIns="0" rIns="0">
            <a:spAutoFit/>
          </a:bodyPr>
          <a:lstStyle/>
          <a:p>
            <a:pPr algn="just">
              <a:lnSpc>
                <a:spcPts val="6833"/>
              </a:lnSpc>
            </a:pPr>
            <a:r>
              <a:rPr lang="en-US" sz="6386">
                <a:solidFill>
                  <a:srgbClr val="FFFFFF"/>
                </a:solidFill>
                <a:latin typeface="Telegraf Bold"/>
              </a:rPr>
              <a:t>Les technologies  Utilisés : </a:t>
            </a:r>
          </a:p>
        </p:txBody>
      </p:sp>
      <p:sp>
        <p:nvSpPr>
          <p:cNvPr name="TextBox 11" id="11"/>
          <p:cNvSpPr txBox="true"/>
          <p:nvPr/>
        </p:nvSpPr>
        <p:spPr>
          <a:xfrm rot="0">
            <a:off x="1563598" y="4209787"/>
            <a:ext cx="2023635" cy="297392"/>
          </a:xfrm>
          <a:prstGeom prst="rect">
            <a:avLst/>
          </a:prstGeom>
        </p:spPr>
        <p:txBody>
          <a:bodyPr anchor="t" rtlCol="false" tIns="0" lIns="0" bIns="0" rIns="0">
            <a:spAutoFit/>
          </a:bodyPr>
          <a:lstStyle/>
          <a:p>
            <a:pPr algn="ctr">
              <a:lnSpc>
                <a:spcPts val="2058"/>
              </a:lnSpc>
            </a:pPr>
            <a:r>
              <a:rPr lang="en-US" sz="2166">
                <a:solidFill>
                  <a:srgbClr val="171717"/>
                </a:solidFill>
                <a:latin typeface="Telegraf Bold"/>
              </a:rPr>
              <a:t>HTML</a:t>
            </a:r>
          </a:p>
        </p:txBody>
      </p:sp>
      <p:sp>
        <p:nvSpPr>
          <p:cNvPr name="TextBox 12" id="12"/>
          <p:cNvSpPr txBox="true"/>
          <p:nvPr/>
        </p:nvSpPr>
        <p:spPr>
          <a:xfrm rot="0">
            <a:off x="666494" y="4895899"/>
            <a:ext cx="3817844" cy="1272541"/>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Telegraf Bold"/>
              </a:rPr>
              <a:t>Balisage pour structurer et présenter le contenu d'une page Web.</a:t>
            </a:r>
          </a:p>
        </p:txBody>
      </p:sp>
      <p:sp>
        <p:nvSpPr>
          <p:cNvPr name="TextBox 13" id="13"/>
          <p:cNvSpPr txBox="true"/>
          <p:nvPr/>
        </p:nvSpPr>
        <p:spPr>
          <a:xfrm rot="0">
            <a:off x="5632608" y="4209787"/>
            <a:ext cx="2023635" cy="297392"/>
          </a:xfrm>
          <a:prstGeom prst="rect">
            <a:avLst/>
          </a:prstGeom>
        </p:spPr>
        <p:txBody>
          <a:bodyPr anchor="t" rtlCol="false" tIns="0" lIns="0" bIns="0" rIns="0">
            <a:spAutoFit/>
          </a:bodyPr>
          <a:lstStyle/>
          <a:p>
            <a:pPr algn="ctr">
              <a:lnSpc>
                <a:spcPts val="2058"/>
              </a:lnSpc>
            </a:pPr>
            <a:r>
              <a:rPr lang="en-US" sz="2166">
                <a:solidFill>
                  <a:srgbClr val="171717"/>
                </a:solidFill>
                <a:latin typeface="Telegraf Bold"/>
              </a:rPr>
              <a:t>CSS</a:t>
            </a:r>
          </a:p>
        </p:txBody>
      </p:sp>
      <p:sp>
        <p:nvSpPr>
          <p:cNvPr name="TextBox 14" id="14"/>
          <p:cNvSpPr txBox="true"/>
          <p:nvPr/>
        </p:nvSpPr>
        <p:spPr>
          <a:xfrm rot="0">
            <a:off x="14564154" y="4209787"/>
            <a:ext cx="2023635" cy="297392"/>
          </a:xfrm>
          <a:prstGeom prst="rect">
            <a:avLst/>
          </a:prstGeom>
        </p:spPr>
        <p:txBody>
          <a:bodyPr anchor="t" rtlCol="false" tIns="0" lIns="0" bIns="0" rIns="0">
            <a:spAutoFit/>
          </a:bodyPr>
          <a:lstStyle/>
          <a:p>
            <a:pPr algn="ctr">
              <a:lnSpc>
                <a:spcPts val="2058"/>
              </a:lnSpc>
            </a:pPr>
            <a:r>
              <a:rPr lang="en-US" sz="2166">
                <a:solidFill>
                  <a:srgbClr val="171717"/>
                </a:solidFill>
                <a:latin typeface="Telegraf Bold"/>
              </a:rPr>
              <a:t>Laravel</a:t>
            </a:r>
          </a:p>
        </p:txBody>
      </p:sp>
      <p:sp>
        <p:nvSpPr>
          <p:cNvPr name="TextBox 15" id="15"/>
          <p:cNvSpPr txBox="true"/>
          <p:nvPr/>
        </p:nvSpPr>
        <p:spPr>
          <a:xfrm rot="0">
            <a:off x="10092707" y="4209787"/>
            <a:ext cx="2023635" cy="297392"/>
          </a:xfrm>
          <a:prstGeom prst="rect">
            <a:avLst/>
          </a:prstGeom>
        </p:spPr>
        <p:txBody>
          <a:bodyPr anchor="t" rtlCol="false" tIns="0" lIns="0" bIns="0" rIns="0">
            <a:spAutoFit/>
          </a:bodyPr>
          <a:lstStyle/>
          <a:p>
            <a:pPr algn="ctr">
              <a:lnSpc>
                <a:spcPts val="2058"/>
              </a:lnSpc>
            </a:pPr>
            <a:r>
              <a:rPr lang="en-US" sz="2166">
                <a:solidFill>
                  <a:srgbClr val="171717"/>
                </a:solidFill>
                <a:latin typeface="Telegraf Bold"/>
              </a:rPr>
              <a:t>PHP</a:t>
            </a:r>
          </a:p>
        </p:txBody>
      </p:sp>
      <p:sp>
        <p:nvSpPr>
          <p:cNvPr name="TextBox 16" id="16"/>
          <p:cNvSpPr txBox="true"/>
          <p:nvPr/>
        </p:nvSpPr>
        <p:spPr>
          <a:xfrm rot="0">
            <a:off x="4788745" y="4895899"/>
            <a:ext cx="3817844" cy="1691641"/>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Telegraf Bold"/>
              </a:rPr>
              <a:t>Feuilles de style pour définir l'apparence visuelle des pages Web HTML.</a:t>
            </a:r>
          </a:p>
        </p:txBody>
      </p:sp>
      <p:sp>
        <p:nvSpPr>
          <p:cNvPr name="TextBox 17" id="17"/>
          <p:cNvSpPr txBox="true"/>
          <p:nvPr/>
        </p:nvSpPr>
        <p:spPr>
          <a:xfrm rot="0">
            <a:off x="8911389" y="4895899"/>
            <a:ext cx="4361848" cy="1691641"/>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Telegraf Bold"/>
              </a:rPr>
              <a:t>Langage de programmation côté serveur pour développer des applications Web dynamiques.</a:t>
            </a:r>
          </a:p>
        </p:txBody>
      </p:sp>
      <p:sp>
        <p:nvSpPr>
          <p:cNvPr name="TextBox 18" id="18"/>
          <p:cNvSpPr txBox="true"/>
          <p:nvPr/>
        </p:nvSpPr>
        <p:spPr>
          <a:xfrm rot="0">
            <a:off x="13699790" y="4895899"/>
            <a:ext cx="3817844" cy="1691641"/>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Telegraf Bold"/>
              </a:rPr>
              <a:t> Framework PHP pour créer des applications Web robustes et évolutives.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1640144" y="4022785"/>
            <a:ext cx="1870543" cy="642786"/>
          </a:xfrm>
          <a:custGeom>
            <a:avLst/>
            <a:gdLst/>
            <a:ahLst/>
            <a:cxnLst/>
            <a:rect r="r" b="b" t="t" l="l"/>
            <a:pathLst>
              <a:path h="642786" w="1870543">
                <a:moveTo>
                  <a:pt x="0" y="0"/>
                </a:moveTo>
                <a:lnTo>
                  <a:pt x="1870543" y="0"/>
                </a:lnTo>
                <a:lnTo>
                  <a:pt x="1870543" y="642787"/>
                </a:lnTo>
                <a:lnTo>
                  <a:pt x="0" y="6427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09154" y="4008498"/>
            <a:ext cx="1870543" cy="642786"/>
          </a:xfrm>
          <a:custGeom>
            <a:avLst/>
            <a:gdLst/>
            <a:ahLst/>
            <a:cxnLst/>
            <a:rect r="r" b="b" t="t" l="l"/>
            <a:pathLst>
              <a:path h="642786" w="1870543">
                <a:moveTo>
                  <a:pt x="0" y="0"/>
                </a:moveTo>
                <a:lnTo>
                  <a:pt x="1870543" y="0"/>
                </a:lnTo>
                <a:lnTo>
                  <a:pt x="1870543" y="642786"/>
                </a:lnTo>
                <a:lnTo>
                  <a:pt x="0" y="642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40955" y="4008498"/>
            <a:ext cx="1870543" cy="642786"/>
          </a:xfrm>
          <a:custGeom>
            <a:avLst/>
            <a:gdLst/>
            <a:ahLst/>
            <a:cxnLst/>
            <a:rect r="r" b="b" t="t" l="l"/>
            <a:pathLst>
              <a:path h="642786" w="1870543">
                <a:moveTo>
                  <a:pt x="0" y="0"/>
                </a:moveTo>
                <a:lnTo>
                  <a:pt x="1870543" y="0"/>
                </a:lnTo>
                <a:lnTo>
                  <a:pt x="1870543" y="642786"/>
                </a:lnTo>
                <a:lnTo>
                  <a:pt x="0" y="642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4640700" y="4008498"/>
            <a:ext cx="1870543" cy="642786"/>
          </a:xfrm>
          <a:custGeom>
            <a:avLst/>
            <a:gdLst/>
            <a:ahLst/>
            <a:cxnLst/>
            <a:rect r="r" b="b" t="t" l="l"/>
            <a:pathLst>
              <a:path h="642786" w="1870543">
                <a:moveTo>
                  <a:pt x="0" y="0"/>
                </a:moveTo>
                <a:lnTo>
                  <a:pt x="1870543" y="0"/>
                </a:lnTo>
                <a:lnTo>
                  <a:pt x="1870543" y="642786"/>
                </a:lnTo>
                <a:lnTo>
                  <a:pt x="0" y="642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184768" y="1424316"/>
            <a:ext cx="13021848" cy="972215"/>
          </a:xfrm>
          <a:prstGeom prst="rect">
            <a:avLst/>
          </a:prstGeom>
        </p:spPr>
        <p:txBody>
          <a:bodyPr anchor="t" rtlCol="false" tIns="0" lIns="0" bIns="0" rIns="0">
            <a:spAutoFit/>
          </a:bodyPr>
          <a:lstStyle/>
          <a:p>
            <a:pPr algn="just">
              <a:lnSpc>
                <a:spcPts val="6833"/>
              </a:lnSpc>
            </a:pPr>
            <a:r>
              <a:rPr lang="en-US" sz="6386">
                <a:solidFill>
                  <a:srgbClr val="FFFFFF"/>
                </a:solidFill>
                <a:latin typeface="Telegraf Bold"/>
              </a:rPr>
              <a:t>Les technologies  Utilisés : </a:t>
            </a:r>
          </a:p>
        </p:txBody>
      </p:sp>
      <p:sp>
        <p:nvSpPr>
          <p:cNvPr name="TextBox 7" id="7"/>
          <p:cNvSpPr txBox="true"/>
          <p:nvPr/>
        </p:nvSpPr>
        <p:spPr>
          <a:xfrm rot="0">
            <a:off x="1563598" y="4209787"/>
            <a:ext cx="2023635" cy="297392"/>
          </a:xfrm>
          <a:prstGeom prst="rect">
            <a:avLst/>
          </a:prstGeom>
        </p:spPr>
        <p:txBody>
          <a:bodyPr anchor="t" rtlCol="false" tIns="0" lIns="0" bIns="0" rIns="0">
            <a:spAutoFit/>
          </a:bodyPr>
          <a:lstStyle/>
          <a:p>
            <a:pPr algn="ctr">
              <a:lnSpc>
                <a:spcPts val="2058"/>
              </a:lnSpc>
            </a:pPr>
            <a:r>
              <a:rPr lang="en-US" sz="2166">
                <a:solidFill>
                  <a:srgbClr val="171717"/>
                </a:solidFill>
                <a:latin typeface="Telegraf Bold"/>
              </a:rPr>
              <a:t>MYSQL</a:t>
            </a:r>
          </a:p>
        </p:txBody>
      </p:sp>
      <p:sp>
        <p:nvSpPr>
          <p:cNvPr name="TextBox 8" id="8"/>
          <p:cNvSpPr txBox="true"/>
          <p:nvPr/>
        </p:nvSpPr>
        <p:spPr>
          <a:xfrm rot="0">
            <a:off x="666494" y="4895899"/>
            <a:ext cx="3817844" cy="2529841"/>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Telegraf Bold"/>
              </a:rPr>
              <a:t>Système de gestion de base de données relationnelle pour stocker et gérer les données d'une application Web.</a:t>
            </a:r>
          </a:p>
        </p:txBody>
      </p:sp>
      <p:sp>
        <p:nvSpPr>
          <p:cNvPr name="TextBox 9" id="9"/>
          <p:cNvSpPr txBox="true"/>
          <p:nvPr/>
        </p:nvSpPr>
        <p:spPr>
          <a:xfrm rot="0">
            <a:off x="5632608" y="4209787"/>
            <a:ext cx="2023635" cy="297392"/>
          </a:xfrm>
          <a:prstGeom prst="rect">
            <a:avLst/>
          </a:prstGeom>
        </p:spPr>
        <p:txBody>
          <a:bodyPr anchor="t" rtlCol="false" tIns="0" lIns="0" bIns="0" rIns="0">
            <a:spAutoFit/>
          </a:bodyPr>
          <a:lstStyle/>
          <a:p>
            <a:pPr algn="ctr">
              <a:lnSpc>
                <a:spcPts val="2058"/>
              </a:lnSpc>
            </a:pPr>
            <a:r>
              <a:rPr lang="en-US" sz="2166">
                <a:solidFill>
                  <a:srgbClr val="171717"/>
                </a:solidFill>
                <a:latin typeface="Telegraf Bold"/>
              </a:rPr>
              <a:t>JQuery</a:t>
            </a:r>
          </a:p>
        </p:txBody>
      </p:sp>
      <p:sp>
        <p:nvSpPr>
          <p:cNvPr name="TextBox 10" id="10"/>
          <p:cNvSpPr txBox="true"/>
          <p:nvPr/>
        </p:nvSpPr>
        <p:spPr>
          <a:xfrm rot="0">
            <a:off x="14564154" y="4209787"/>
            <a:ext cx="2023635" cy="297392"/>
          </a:xfrm>
          <a:prstGeom prst="rect">
            <a:avLst/>
          </a:prstGeom>
        </p:spPr>
        <p:txBody>
          <a:bodyPr anchor="t" rtlCol="false" tIns="0" lIns="0" bIns="0" rIns="0">
            <a:spAutoFit/>
          </a:bodyPr>
          <a:lstStyle/>
          <a:p>
            <a:pPr algn="ctr">
              <a:lnSpc>
                <a:spcPts val="2058"/>
              </a:lnSpc>
            </a:pPr>
            <a:r>
              <a:rPr lang="en-US" sz="2166">
                <a:solidFill>
                  <a:srgbClr val="171717"/>
                </a:solidFill>
                <a:latin typeface="Telegraf Bold"/>
              </a:rPr>
              <a:t>Bootstrap</a:t>
            </a:r>
          </a:p>
        </p:txBody>
      </p:sp>
      <p:sp>
        <p:nvSpPr>
          <p:cNvPr name="TextBox 11" id="11"/>
          <p:cNvSpPr txBox="true"/>
          <p:nvPr/>
        </p:nvSpPr>
        <p:spPr>
          <a:xfrm rot="0">
            <a:off x="10092707" y="4200262"/>
            <a:ext cx="2023635" cy="294217"/>
          </a:xfrm>
          <a:prstGeom prst="rect">
            <a:avLst/>
          </a:prstGeom>
        </p:spPr>
        <p:txBody>
          <a:bodyPr anchor="t" rtlCol="false" tIns="0" lIns="0" bIns="0" rIns="0">
            <a:spAutoFit/>
          </a:bodyPr>
          <a:lstStyle/>
          <a:p>
            <a:pPr algn="ctr">
              <a:lnSpc>
                <a:spcPts val="1963"/>
              </a:lnSpc>
            </a:pPr>
            <a:r>
              <a:rPr lang="en-US" sz="2066">
                <a:solidFill>
                  <a:srgbClr val="171717"/>
                </a:solidFill>
                <a:latin typeface="Telegraf Bold"/>
              </a:rPr>
              <a:t>JavaScript </a:t>
            </a:r>
          </a:p>
        </p:txBody>
      </p:sp>
      <p:sp>
        <p:nvSpPr>
          <p:cNvPr name="TextBox 12" id="12"/>
          <p:cNvSpPr txBox="true"/>
          <p:nvPr/>
        </p:nvSpPr>
        <p:spPr>
          <a:xfrm rot="0">
            <a:off x="4788745" y="4895899"/>
            <a:ext cx="3817844" cy="1691641"/>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Telegraf Bold"/>
              </a:rPr>
              <a:t> Bibliothèque JavaScript pour manipuler facilement le DOM des pages Web.</a:t>
            </a:r>
          </a:p>
        </p:txBody>
      </p:sp>
      <p:sp>
        <p:nvSpPr>
          <p:cNvPr name="TextBox 13" id="13"/>
          <p:cNvSpPr txBox="true"/>
          <p:nvPr/>
        </p:nvSpPr>
        <p:spPr>
          <a:xfrm rot="0">
            <a:off x="8911389" y="4895899"/>
            <a:ext cx="4361848" cy="2110741"/>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Telegraf Bold"/>
              </a:rPr>
              <a:t>Langage de programmation côté client pour ajouter des fonctionnalités interactives et dynamiques aux pages Web.</a:t>
            </a:r>
          </a:p>
        </p:txBody>
      </p:sp>
      <p:sp>
        <p:nvSpPr>
          <p:cNvPr name="TextBox 14" id="14"/>
          <p:cNvSpPr txBox="true"/>
          <p:nvPr/>
        </p:nvSpPr>
        <p:spPr>
          <a:xfrm rot="0">
            <a:off x="13699790" y="4895899"/>
            <a:ext cx="3817844" cy="2110741"/>
          </a:xfrm>
          <a:prstGeom prst="rect">
            <a:avLst/>
          </a:prstGeom>
        </p:spPr>
        <p:txBody>
          <a:bodyPr anchor="t" rtlCol="false" tIns="0" lIns="0" bIns="0" rIns="0">
            <a:spAutoFit/>
          </a:bodyPr>
          <a:lstStyle/>
          <a:p>
            <a:pPr>
              <a:lnSpc>
                <a:spcPts val="3359"/>
              </a:lnSpc>
              <a:spcBef>
                <a:spcPct val="0"/>
              </a:spcBef>
            </a:pPr>
            <a:r>
              <a:rPr lang="en-US" sz="2399">
                <a:solidFill>
                  <a:srgbClr val="FFFFFF"/>
                </a:solidFill>
                <a:latin typeface="Telegraf Bold"/>
              </a:rPr>
              <a:t>Framework front-end pour faciliter le développement d'interfaces utilisateur réactives.</a:t>
            </a:r>
          </a:p>
        </p:txBody>
      </p:sp>
      <p:sp>
        <p:nvSpPr>
          <p:cNvPr name="Freeform 15" id="15"/>
          <p:cNvSpPr/>
          <p:nvPr/>
        </p:nvSpPr>
        <p:spPr>
          <a:xfrm flipH="false" flipV="false" rot="0">
            <a:off x="15005501" y="7645183"/>
            <a:ext cx="1424429" cy="1327478"/>
          </a:xfrm>
          <a:custGeom>
            <a:avLst/>
            <a:gdLst/>
            <a:ahLst/>
            <a:cxnLst/>
            <a:rect r="r" b="b" t="t" l="l"/>
            <a:pathLst>
              <a:path h="1327478" w="1424429">
                <a:moveTo>
                  <a:pt x="0" y="0"/>
                </a:moveTo>
                <a:lnTo>
                  <a:pt x="1424429" y="0"/>
                </a:lnTo>
                <a:lnTo>
                  <a:pt x="1424429" y="1327478"/>
                </a:lnTo>
                <a:lnTo>
                  <a:pt x="0" y="1327478"/>
                </a:lnTo>
                <a:lnTo>
                  <a:pt x="0" y="0"/>
                </a:lnTo>
                <a:close/>
              </a:path>
            </a:pathLst>
          </a:custGeom>
          <a:blipFill>
            <a:blip r:embed="rId4"/>
            <a:stretch>
              <a:fillRect l="0" t="0" r="0" b="0"/>
            </a:stretch>
          </a:blipFill>
        </p:spPr>
      </p:sp>
      <p:sp>
        <p:nvSpPr>
          <p:cNvPr name="Freeform 16" id="16"/>
          <p:cNvSpPr/>
          <p:nvPr/>
        </p:nvSpPr>
        <p:spPr>
          <a:xfrm flipH="false" flipV="false" rot="0">
            <a:off x="1028700" y="7730539"/>
            <a:ext cx="2020188" cy="1460835"/>
          </a:xfrm>
          <a:custGeom>
            <a:avLst/>
            <a:gdLst/>
            <a:ahLst/>
            <a:cxnLst/>
            <a:rect r="r" b="b" t="t" l="l"/>
            <a:pathLst>
              <a:path h="1460835" w="2020188">
                <a:moveTo>
                  <a:pt x="0" y="0"/>
                </a:moveTo>
                <a:lnTo>
                  <a:pt x="2020188" y="0"/>
                </a:lnTo>
                <a:lnTo>
                  <a:pt x="2020188" y="1460835"/>
                </a:lnTo>
                <a:lnTo>
                  <a:pt x="0" y="1460835"/>
                </a:lnTo>
                <a:lnTo>
                  <a:pt x="0" y="0"/>
                </a:lnTo>
                <a:close/>
              </a:path>
            </a:pathLst>
          </a:custGeom>
          <a:blipFill>
            <a:blip r:embed="rId5"/>
            <a:stretch>
              <a:fillRect l="0" t="0" r="0" b="0"/>
            </a:stretch>
          </a:blipFill>
        </p:spPr>
      </p:sp>
      <p:sp>
        <p:nvSpPr>
          <p:cNvPr name="Freeform 17" id="17"/>
          <p:cNvSpPr/>
          <p:nvPr/>
        </p:nvSpPr>
        <p:spPr>
          <a:xfrm flipH="false" flipV="false" rot="0">
            <a:off x="10240955" y="7331592"/>
            <a:ext cx="1426742" cy="1631647"/>
          </a:xfrm>
          <a:custGeom>
            <a:avLst/>
            <a:gdLst/>
            <a:ahLst/>
            <a:cxnLst/>
            <a:rect r="r" b="b" t="t" l="l"/>
            <a:pathLst>
              <a:path h="1631647" w="1426742">
                <a:moveTo>
                  <a:pt x="0" y="0"/>
                </a:moveTo>
                <a:lnTo>
                  <a:pt x="1426743" y="0"/>
                </a:lnTo>
                <a:lnTo>
                  <a:pt x="1426743" y="1631647"/>
                </a:lnTo>
                <a:lnTo>
                  <a:pt x="0" y="1631647"/>
                </a:lnTo>
                <a:lnTo>
                  <a:pt x="0" y="0"/>
                </a:lnTo>
                <a:close/>
              </a:path>
            </a:pathLst>
          </a:custGeom>
          <a:blipFill>
            <a:blip r:embed="rId6"/>
            <a:stretch>
              <a:fillRect l="0" t="0" r="0" b="0"/>
            </a:stretch>
          </a:blipFill>
        </p:spPr>
      </p:sp>
      <p:sp>
        <p:nvSpPr>
          <p:cNvPr name="Freeform 18" id="18"/>
          <p:cNvSpPr/>
          <p:nvPr/>
        </p:nvSpPr>
        <p:spPr>
          <a:xfrm flipH="false" flipV="false" rot="0">
            <a:off x="5001513" y="7976369"/>
            <a:ext cx="3285825" cy="665107"/>
          </a:xfrm>
          <a:custGeom>
            <a:avLst/>
            <a:gdLst/>
            <a:ahLst/>
            <a:cxnLst/>
            <a:rect r="r" b="b" t="t" l="l"/>
            <a:pathLst>
              <a:path h="665107" w="3285825">
                <a:moveTo>
                  <a:pt x="0" y="0"/>
                </a:moveTo>
                <a:lnTo>
                  <a:pt x="3285825" y="0"/>
                </a:lnTo>
                <a:lnTo>
                  <a:pt x="3285825" y="665106"/>
                </a:lnTo>
                <a:lnTo>
                  <a:pt x="0" y="665106"/>
                </a:lnTo>
                <a:lnTo>
                  <a:pt x="0" y="0"/>
                </a:lnTo>
                <a:close/>
              </a:path>
            </a:pathLst>
          </a:custGeom>
          <a:blipFill>
            <a:blip r:embed="rId7"/>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3508226" y="2597135"/>
            <a:ext cx="2559061" cy="1414463"/>
          </a:xfrm>
          <a:custGeom>
            <a:avLst/>
            <a:gdLst/>
            <a:ahLst/>
            <a:cxnLst/>
            <a:rect r="r" b="b" t="t" l="l"/>
            <a:pathLst>
              <a:path h="1414463" w="2559061">
                <a:moveTo>
                  <a:pt x="0" y="0"/>
                </a:moveTo>
                <a:lnTo>
                  <a:pt x="2559061" y="0"/>
                </a:lnTo>
                <a:lnTo>
                  <a:pt x="2559061" y="1414463"/>
                </a:lnTo>
                <a:lnTo>
                  <a:pt x="0" y="14144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032080" y="4297348"/>
            <a:ext cx="10223840" cy="1367838"/>
          </a:xfrm>
          <a:prstGeom prst="rect">
            <a:avLst/>
          </a:prstGeom>
        </p:spPr>
        <p:txBody>
          <a:bodyPr anchor="t" rtlCol="false" tIns="0" lIns="0" bIns="0" rIns="0">
            <a:spAutoFit/>
          </a:bodyPr>
          <a:lstStyle/>
          <a:p>
            <a:pPr algn="ctr">
              <a:lnSpc>
                <a:spcPts val="8817"/>
              </a:lnSpc>
            </a:pPr>
            <a:r>
              <a:rPr lang="en-US" sz="10885">
                <a:solidFill>
                  <a:srgbClr val="FFFFFF"/>
                </a:solidFill>
                <a:latin typeface="Telegraf Bold"/>
              </a:rPr>
              <a:t>3. Les analyses</a:t>
            </a:r>
          </a:p>
        </p:txBody>
      </p:sp>
      <p:sp>
        <p:nvSpPr>
          <p:cNvPr name="Freeform 4" id="4"/>
          <p:cNvSpPr/>
          <p:nvPr/>
        </p:nvSpPr>
        <p:spPr>
          <a:xfrm flipH="false" flipV="false" rot="0">
            <a:off x="14047089" y="5108023"/>
            <a:ext cx="1744603" cy="964290"/>
          </a:xfrm>
          <a:custGeom>
            <a:avLst/>
            <a:gdLst/>
            <a:ahLst/>
            <a:cxnLst/>
            <a:rect r="r" b="b" t="t" l="l"/>
            <a:pathLst>
              <a:path h="964290" w="1744603">
                <a:moveTo>
                  <a:pt x="0" y="0"/>
                </a:moveTo>
                <a:lnTo>
                  <a:pt x="1744603" y="0"/>
                </a:lnTo>
                <a:lnTo>
                  <a:pt x="1744603" y="964290"/>
                </a:lnTo>
                <a:lnTo>
                  <a:pt x="0" y="9642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89781" y="5743262"/>
            <a:ext cx="772869" cy="238887"/>
          </a:xfrm>
          <a:custGeom>
            <a:avLst/>
            <a:gdLst/>
            <a:ahLst/>
            <a:cxnLst/>
            <a:rect r="r" b="b" t="t" l="l"/>
            <a:pathLst>
              <a:path h="238887" w="772869">
                <a:moveTo>
                  <a:pt x="0" y="0"/>
                </a:moveTo>
                <a:lnTo>
                  <a:pt x="772869" y="0"/>
                </a:lnTo>
                <a:lnTo>
                  <a:pt x="772869" y="238887"/>
                </a:lnTo>
                <a:lnTo>
                  <a:pt x="0" y="2388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5825350" y="2041046"/>
            <a:ext cx="772869" cy="238887"/>
          </a:xfrm>
          <a:custGeom>
            <a:avLst/>
            <a:gdLst/>
            <a:ahLst/>
            <a:cxnLst/>
            <a:rect r="r" b="b" t="t" l="l"/>
            <a:pathLst>
              <a:path h="238887" w="772869">
                <a:moveTo>
                  <a:pt x="772869" y="0"/>
                </a:moveTo>
                <a:lnTo>
                  <a:pt x="0" y="0"/>
                </a:lnTo>
                <a:lnTo>
                  <a:pt x="0" y="238887"/>
                </a:lnTo>
                <a:lnTo>
                  <a:pt x="772869" y="238887"/>
                </a:lnTo>
                <a:lnTo>
                  <a:pt x="77286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DAFelz3Gjgs</dc:identifier>
  <dcterms:modified xsi:type="dcterms:W3CDTF">2011-08-01T06:04:30Z</dcterms:modified>
  <cp:revision>1</cp:revision>
  <dc:title>Black Green Gradient Company Profile Talking Presentation</dc:title>
</cp:coreProperties>
</file>